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89" r:id="rId4"/>
    <p:sldId id="259" r:id="rId5"/>
    <p:sldId id="260" r:id="rId6"/>
    <p:sldId id="261" r:id="rId7"/>
    <p:sldId id="262" r:id="rId8"/>
    <p:sldId id="263" r:id="rId9"/>
    <p:sldId id="264" r:id="rId10"/>
    <p:sldId id="265" r:id="rId11"/>
    <p:sldId id="292" r:id="rId12"/>
    <p:sldId id="266" r:id="rId13"/>
    <p:sldId id="267" r:id="rId14"/>
    <p:sldId id="268" r:id="rId15"/>
    <p:sldId id="269" r:id="rId16"/>
    <p:sldId id="270" r:id="rId17"/>
    <p:sldId id="271" r:id="rId18"/>
    <p:sldId id="294" r:id="rId19"/>
    <p:sldId id="272" r:id="rId20"/>
    <p:sldId id="295" r:id="rId21"/>
    <p:sldId id="297" r:id="rId22"/>
    <p:sldId id="273" r:id="rId23"/>
    <p:sldId id="274" r:id="rId24"/>
    <p:sldId id="275" r:id="rId25"/>
    <p:sldId id="276" r:id="rId26"/>
    <p:sldId id="298" r:id="rId27"/>
    <p:sldId id="277" r:id="rId28"/>
    <p:sldId id="278" r:id="rId29"/>
    <p:sldId id="279" r:id="rId30"/>
    <p:sldId id="280" r:id="rId31"/>
    <p:sldId id="281" r:id="rId32"/>
    <p:sldId id="282" r:id="rId33"/>
    <p:sldId id="283" r:id="rId34"/>
    <p:sldId id="284" r:id="rId35"/>
    <p:sldId id="285" r:id="rId36"/>
    <p:sldId id="286" r:id="rId37"/>
    <p:sldId id="299" r:id="rId38"/>
    <p:sldId id="287" r:id="rId39"/>
    <p:sldId id="288" r:id="rId40"/>
  </p:sldIdLst>
  <p:sldSz cx="9144000" cy="5143500" type="screen16x9"/>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13F9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6" d="100"/>
          <a:sy n="116" d="100"/>
        </p:scale>
        <p:origin x="75" y="34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1597819"/>
            <a:ext cx="7772400" cy="1102519"/>
          </a:xfrm>
        </p:spPr>
        <p:txBody>
          <a:bodyPr/>
          <a:lstStyle/>
          <a:p>
            <a:r>
              <a:rPr lang="zh-TW" altLang="en-US"/>
              <a:t>按一下以編輯母片標題樣式</a:t>
            </a:r>
          </a:p>
        </p:txBody>
      </p:sp>
      <p:sp>
        <p:nvSpPr>
          <p:cNvPr id="3" name="副標題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92D277F7-A53A-453B-A5EF-3AF4EDE2BE82}" type="datetimeFigureOut">
              <a:rPr lang="zh-TW" altLang="en-US" smtClean="0"/>
              <a:t>2020/8/11</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8C53A9F-A7A4-4246-AAAE-BB77DA7B3BCC}" type="slidenum">
              <a:rPr lang="zh-TW" altLang="en-US" smtClean="0"/>
              <a:t>‹#›</a:t>
            </a:fld>
            <a:endParaRPr lang="zh-TW" altLang="en-US"/>
          </a:p>
        </p:txBody>
      </p:sp>
    </p:spTree>
    <p:extLst>
      <p:ext uri="{BB962C8B-B14F-4D97-AF65-F5344CB8AC3E}">
        <p14:creationId xmlns:p14="http://schemas.microsoft.com/office/powerpoint/2010/main" val="2570696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92D277F7-A53A-453B-A5EF-3AF4EDE2BE82}" type="datetimeFigureOut">
              <a:rPr lang="zh-TW" altLang="en-US" smtClean="0"/>
              <a:t>2020/8/11</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8C53A9F-A7A4-4246-AAAE-BB77DA7B3BCC}" type="slidenum">
              <a:rPr lang="zh-TW" altLang="en-US" smtClean="0"/>
              <a:t>‹#›</a:t>
            </a:fld>
            <a:endParaRPr lang="zh-TW" altLang="en-US"/>
          </a:p>
        </p:txBody>
      </p:sp>
    </p:spTree>
    <p:extLst>
      <p:ext uri="{BB962C8B-B14F-4D97-AF65-F5344CB8AC3E}">
        <p14:creationId xmlns:p14="http://schemas.microsoft.com/office/powerpoint/2010/main" val="39277173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05979"/>
            <a:ext cx="2057400" cy="4388644"/>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05979"/>
            <a:ext cx="6019800" cy="4388644"/>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92D277F7-A53A-453B-A5EF-3AF4EDE2BE82}" type="datetimeFigureOut">
              <a:rPr lang="zh-TW" altLang="en-US" smtClean="0"/>
              <a:t>2020/8/11</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8C53A9F-A7A4-4246-AAAE-BB77DA7B3BCC}" type="slidenum">
              <a:rPr lang="zh-TW" altLang="en-US" smtClean="0"/>
              <a:t>‹#›</a:t>
            </a:fld>
            <a:endParaRPr lang="zh-TW" altLang="en-US"/>
          </a:p>
        </p:txBody>
      </p:sp>
    </p:spTree>
    <p:extLst>
      <p:ext uri="{BB962C8B-B14F-4D97-AF65-F5344CB8AC3E}">
        <p14:creationId xmlns:p14="http://schemas.microsoft.com/office/powerpoint/2010/main" val="4248045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92D277F7-A53A-453B-A5EF-3AF4EDE2BE82}" type="datetimeFigureOut">
              <a:rPr lang="zh-TW" altLang="en-US" smtClean="0"/>
              <a:t>2020/8/11</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8C53A9F-A7A4-4246-AAAE-BB77DA7B3BCC}" type="slidenum">
              <a:rPr lang="zh-TW" altLang="en-US" smtClean="0"/>
              <a:t>‹#›</a:t>
            </a:fld>
            <a:endParaRPr lang="zh-TW" altLang="en-US"/>
          </a:p>
        </p:txBody>
      </p:sp>
    </p:spTree>
    <p:extLst>
      <p:ext uri="{BB962C8B-B14F-4D97-AF65-F5344CB8AC3E}">
        <p14:creationId xmlns:p14="http://schemas.microsoft.com/office/powerpoint/2010/main" val="2392896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3305176"/>
            <a:ext cx="7772400" cy="1021556"/>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p>
            <a:fld id="{92D277F7-A53A-453B-A5EF-3AF4EDE2BE82}" type="datetimeFigureOut">
              <a:rPr lang="zh-TW" altLang="en-US" smtClean="0"/>
              <a:t>2020/8/11</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8C53A9F-A7A4-4246-AAAE-BB77DA7B3BCC}" type="slidenum">
              <a:rPr lang="zh-TW" altLang="en-US" smtClean="0"/>
              <a:t>‹#›</a:t>
            </a:fld>
            <a:endParaRPr lang="zh-TW" altLang="en-US"/>
          </a:p>
        </p:txBody>
      </p:sp>
    </p:spTree>
    <p:extLst>
      <p:ext uri="{BB962C8B-B14F-4D97-AF65-F5344CB8AC3E}">
        <p14:creationId xmlns:p14="http://schemas.microsoft.com/office/powerpoint/2010/main" val="1894663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92D277F7-A53A-453B-A5EF-3AF4EDE2BE82}" type="datetimeFigureOut">
              <a:rPr lang="zh-TW" altLang="en-US" smtClean="0"/>
              <a:t>2020/8/11</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B8C53A9F-A7A4-4246-AAAE-BB77DA7B3BCC}" type="slidenum">
              <a:rPr lang="zh-TW" altLang="en-US" smtClean="0"/>
              <a:t>‹#›</a:t>
            </a:fld>
            <a:endParaRPr lang="zh-TW" altLang="en-US"/>
          </a:p>
        </p:txBody>
      </p:sp>
    </p:spTree>
    <p:extLst>
      <p:ext uri="{BB962C8B-B14F-4D97-AF65-F5344CB8AC3E}">
        <p14:creationId xmlns:p14="http://schemas.microsoft.com/office/powerpoint/2010/main" val="3400595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92D277F7-A53A-453B-A5EF-3AF4EDE2BE82}" type="datetimeFigureOut">
              <a:rPr lang="zh-TW" altLang="en-US" smtClean="0"/>
              <a:t>2020/8/11</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B8C53A9F-A7A4-4246-AAAE-BB77DA7B3BCC}" type="slidenum">
              <a:rPr lang="zh-TW" altLang="en-US" smtClean="0"/>
              <a:t>‹#›</a:t>
            </a:fld>
            <a:endParaRPr lang="zh-TW" altLang="en-US"/>
          </a:p>
        </p:txBody>
      </p:sp>
    </p:spTree>
    <p:extLst>
      <p:ext uri="{BB962C8B-B14F-4D97-AF65-F5344CB8AC3E}">
        <p14:creationId xmlns:p14="http://schemas.microsoft.com/office/powerpoint/2010/main" val="37954436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92D277F7-A53A-453B-A5EF-3AF4EDE2BE82}" type="datetimeFigureOut">
              <a:rPr lang="zh-TW" altLang="en-US" smtClean="0"/>
              <a:t>2020/8/11</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B8C53A9F-A7A4-4246-AAAE-BB77DA7B3BCC}" type="slidenum">
              <a:rPr lang="zh-TW" altLang="en-US" smtClean="0"/>
              <a:t>‹#›</a:t>
            </a:fld>
            <a:endParaRPr lang="zh-TW" altLang="en-US"/>
          </a:p>
        </p:txBody>
      </p:sp>
    </p:spTree>
    <p:extLst>
      <p:ext uri="{BB962C8B-B14F-4D97-AF65-F5344CB8AC3E}">
        <p14:creationId xmlns:p14="http://schemas.microsoft.com/office/powerpoint/2010/main" val="2537636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92D277F7-A53A-453B-A5EF-3AF4EDE2BE82}" type="datetimeFigureOut">
              <a:rPr lang="zh-TW" altLang="en-US" smtClean="0"/>
              <a:t>2020/8/11</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B8C53A9F-A7A4-4246-AAAE-BB77DA7B3BCC}" type="slidenum">
              <a:rPr lang="zh-TW" altLang="en-US" smtClean="0"/>
              <a:t>‹#›</a:t>
            </a:fld>
            <a:endParaRPr lang="zh-TW" altLang="en-US"/>
          </a:p>
        </p:txBody>
      </p:sp>
    </p:spTree>
    <p:extLst>
      <p:ext uri="{BB962C8B-B14F-4D97-AF65-F5344CB8AC3E}">
        <p14:creationId xmlns:p14="http://schemas.microsoft.com/office/powerpoint/2010/main" val="2618141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1" y="204787"/>
            <a:ext cx="3008313" cy="871538"/>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92D277F7-A53A-453B-A5EF-3AF4EDE2BE82}" type="datetimeFigureOut">
              <a:rPr lang="zh-TW" altLang="en-US" smtClean="0"/>
              <a:t>2020/8/11</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B8C53A9F-A7A4-4246-AAAE-BB77DA7B3BCC}" type="slidenum">
              <a:rPr lang="zh-TW" altLang="en-US" smtClean="0"/>
              <a:t>‹#›</a:t>
            </a:fld>
            <a:endParaRPr lang="zh-TW" altLang="en-US"/>
          </a:p>
        </p:txBody>
      </p:sp>
    </p:spTree>
    <p:extLst>
      <p:ext uri="{BB962C8B-B14F-4D97-AF65-F5344CB8AC3E}">
        <p14:creationId xmlns:p14="http://schemas.microsoft.com/office/powerpoint/2010/main" val="17874821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3600450"/>
            <a:ext cx="5486400" cy="425054"/>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92D277F7-A53A-453B-A5EF-3AF4EDE2BE82}" type="datetimeFigureOut">
              <a:rPr lang="zh-TW" altLang="en-US" smtClean="0"/>
              <a:t>2020/8/11</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B8C53A9F-A7A4-4246-AAAE-BB77DA7B3BCC}" type="slidenum">
              <a:rPr lang="zh-TW" altLang="en-US" smtClean="0"/>
              <a:t>‹#›</a:t>
            </a:fld>
            <a:endParaRPr lang="zh-TW" altLang="en-US"/>
          </a:p>
        </p:txBody>
      </p:sp>
    </p:spTree>
    <p:extLst>
      <p:ext uri="{BB962C8B-B14F-4D97-AF65-F5344CB8AC3E}">
        <p14:creationId xmlns:p14="http://schemas.microsoft.com/office/powerpoint/2010/main" val="33510527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2D277F7-A53A-453B-A5EF-3AF4EDE2BE82}" type="datetimeFigureOut">
              <a:rPr lang="zh-TW" altLang="en-US" smtClean="0"/>
              <a:t>2020/8/11</a:t>
            </a:fld>
            <a:endParaRPr lang="zh-TW" altLang="en-US"/>
          </a:p>
        </p:txBody>
      </p:sp>
      <p:sp>
        <p:nvSpPr>
          <p:cNvPr id="5" name="頁尾版面配置區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8C53A9F-A7A4-4246-AAAE-BB77DA7B3BCC}" type="slidenum">
              <a:rPr lang="zh-TW" altLang="en-US" smtClean="0"/>
              <a:t>‹#›</a:t>
            </a:fld>
            <a:endParaRPr lang="zh-TW" altLang="en-US"/>
          </a:p>
        </p:txBody>
      </p:sp>
    </p:spTree>
    <p:extLst>
      <p:ext uri="{BB962C8B-B14F-4D97-AF65-F5344CB8AC3E}">
        <p14:creationId xmlns:p14="http://schemas.microsoft.com/office/powerpoint/2010/main" val="37462313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 y="6499"/>
            <a:ext cx="9144001" cy="5143500"/>
          </a:xfrm>
          <a:prstGeom prst="rect">
            <a:avLst/>
          </a:prstGeom>
          <a:gradFill flip="none" rotWithShape="1">
            <a:gsLst>
              <a:gs pos="0">
                <a:srgbClr val="FFFF66">
                  <a:tint val="66000"/>
                  <a:satMod val="160000"/>
                </a:srgbClr>
              </a:gs>
              <a:gs pos="50000">
                <a:srgbClr val="FFFF66">
                  <a:tint val="44500"/>
                  <a:satMod val="160000"/>
                </a:srgbClr>
              </a:gs>
              <a:gs pos="100000">
                <a:srgbClr val="FFFF66">
                  <a:tint val="23500"/>
                  <a:satMod val="1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3568" y="1397521"/>
            <a:ext cx="6758682" cy="3003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1425232" y="483518"/>
            <a:ext cx="6300379" cy="707886"/>
          </a:xfrm>
          <a:prstGeom prst="rect">
            <a:avLst/>
          </a:prstGeom>
        </p:spPr>
        <p:txBody>
          <a:bodyPr wrap="none">
            <a:spAutoFit/>
          </a:bodyPr>
          <a:lstStyle/>
          <a:p>
            <a:r>
              <a:rPr lang="en-US" altLang="zh-TW" sz="4000" b="1" dirty="0">
                <a:solidFill>
                  <a:srgbClr val="FF0000"/>
                </a:solidFill>
              </a:rPr>
              <a:t>Good Government</a:t>
            </a:r>
            <a:r>
              <a:rPr lang="zh-TW" altLang="en-US" sz="4000" b="1" dirty="0">
                <a:solidFill>
                  <a:srgbClr val="FF0000"/>
                </a:solidFill>
              </a:rPr>
              <a:t> </a:t>
            </a:r>
            <a:r>
              <a:rPr lang="zh-TW" altLang="zh-TW" sz="4000" b="1" dirty="0">
                <a:solidFill>
                  <a:srgbClr val="FF0000"/>
                </a:solidFill>
              </a:rPr>
              <a:t>好的政權</a:t>
            </a:r>
            <a:endParaRPr lang="zh-TW" altLang="zh-TW" sz="4000" dirty="0">
              <a:solidFill>
                <a:srgbClr val="FF0000"/>
              </a:solidFill>
            </a:endParaRPr>
          </a:p>
        </p:txBody>
      </p:sp>
      <p:sp>
        <p:nvSpPr>
          <p:cNvPr id="5" name="矩形 4"/>
          <p:cNvSpPr/>
          <p:nvPr/>
        </p:nvSpPr>
        <p:spPr>
          <a:xfrm>
            <a:off x="971600" y="4500264"/>
            <a:ext cx="7920880" cy="461665"/>
          </a:xfrm>
          <a:prstGeom prst="rect">
            <a:avLst/>
          </a:prstGeom>
        </p:spPr>
        <p:txBody>
          <a:bodyPr wrap="square">
            <a:spAutoFit/>
          </a:bodyPr>
          <a:lstStyle/>
          <a:p>
            <a:r>
              <a:rPr lang="en-US" altLang="zh-TW" sz="2400" b="1" dirty="0"/>
              <a:t>8/9/2020  Rev. Joseph Chang   BOLGPC </a:t>
            </a:r>
            <a:r>
              <a:rPr lang="zh-TW" altLang="en-US" sz="2400" b="1" dirty="0"/>
              <a:t>爾灣大公園靈糧堂</a:t>
            </a:r>
            <a:endParaRPr lang="zh-TW" altLang="en-US" sz="2400" dirty="0"/>
          </a:p>
        </p:txBody>
      </p:sp>
    </p:spTree>
    <p:extLst>
      <p:ext uri="{BB962C8B-B14F-4D97-AF65-F5344CB8AC3E}">
        <p14:creationId xmlns:p14="http://schemas.microsoft.com/office/powerpoint/2010/main" val="39113498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08174" y="339502"/>
            <a:ext cx="7351436" cy="1200329"/>
          </a:xfrm>
          <a:prstGeom prst="rect">
            <a:avLst/>
          </a:prstGeom>
        </p:spPr>
        <p:txBody>
          <a:bodyPr wrap="none">
            <a:spAutoFit/>
          </a:bodyPr>
          <a:lstStyle/>
          <a:p>
            <a:r>
              <a:rPr lang="en-US" altLang="zh-TW" sz="2400" b="1" dirty="0"/>
              <a:t>7/22/2020</a:t>
            </a:r>
            <a:r>
              <a:rPr lang="zh-TW" altLang="zh-TW" sz="2400" b="1" dirty="0"/>
              <a:t>美國令中國的休士頓領館關閉</a:t>
            </a:r>
            <a:r>
              <a:rPr lang="en-US" altLang="zh-TW" sz="2400" b="1" dirty="0"/>
              <a:t>. </a:t>
            </a:r>
          </a:p>
          <a:p>
            <a:r>
              <a:rPr lang="en-US" altLang="zh-TW" sz="2400" b="1" dirty="0"/>
              <a:t>The Trump administration closed the Chinese Consulate </a:t>
            </a:r>
          </a:p>
          <a:p>
            <a:r>
              <a:rPr lang="en-US" altLang="zh-TW" sz="2400" b="1" dirty="0"/>
              <a:t>in Houston on 7/22/2020.</a:t>
            </a:r>
            <a:endParaRPr lang="zh-TW" altLang="en-US" sz="2400" b="1" dirty="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896" y="1779662"/>
            <a:ext cx="5214716" cy="2933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460" y="1987091"/>
            <a:ext cx="2952328" cy="223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36650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444" y="322663"/>
            <a:ext cx="3467807" cy="1941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2217" y="258565"/>
            <a:ext cx="2924566" cy="2006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1409" y="2595001"/>
            <a:ext cx="3194527" cy="2129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80479" y="2644266"/>
            <a:ext cx="2520280" cy="2133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722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76908" y="411510"/>
            <a:ext cx="7488832" cy="954107"/>
          </a:xfrm>
          <a:prstGeom prst="rect">
            <a:avLst/>
          </a:prstGeom>
          <a:ln w="38100"/>
        </p:spPr>
        <p:style>
          <a:lnRef idx="1">
            <a:schemeClr val="accent5"/>
          </a:lnRef>
          <a:fillRef idx="2">
            <a:schemeClr val="accent5"/>
          </a:fillRef>
          <a:effectRef idx="1">
            <a:schemeClr val="accent5"/>
          </a:effectRef>
          <a:fontRef idx="minor">
            <a:schemeClr val="dk1"/>
          </a:fontRef>
        </p:style>
        <p:txBody>
          <a:bodyPr wrap="square">
            <a:spAutoFit/>
          </a:bodyPr>
          <a:lstStyle/>
          <a:p>
            <a:r>
              <a:rPr lang="en-US" altLang="zh-TW" sz="2800" b="1" dirty="0">
                <a:solidFill>
                  <a:srgbClr val="FF0000"/>
                </a:solidFill>
              </a:rPr>
              <a:t>II. </a:t>
            </a:r>
            <a:r>
              <a:rPr lang="en-US" altLang="zh-TW" sz="2800" b="1" dirty="0"/>
              <a:t>Divine </a:t>
            </a:r>
            <a:r>
              <a:rPr lang="en-US" altLang="zh-TW" sz="2800" b="1" dirty="0" err="1"/>
              <a:t>Authority</a:t>
            </a:r>
            <a:r>
              <a:rPr lang="en-US" altLang="zh-TW" sz="2800" b="1" dirty="0" err="1">
                <a:sym typeface="Wingdings"/>
              </a:rPr>
              <a:t></a:t>
            </a:r>
            <a:r>
              <a:rPr lang="en-US" altLang="zh-TW" sz="2800" b="1" dirty="0" err="1"/>
              <a:t>Human</a:t>
            </a:r>
            <a:r>
              <a:rPr lang="en-US" altLang="zh-TW" sz="2800" b="1" dirty="0"/>
              <a:t> </a:t>
            </a:r>
            <a:r>
              <a:rPr lang="en-US" altLang="zh-TW" sz="2800" b="1" dirty="0" err="1"/>
              <a:t>Right</a:t>
            </a:r>
            <a:r>
              <a:rPr lang="en-US" altLang="zh-TW" sz="2800" b="1" dirty="0" err="1">
                <a:sym typeface="Wingdings"/>
              </a:rPr>
              <a:t></a:t>
            </a:r>
            <a:r>
              <a:rPr lang="en-US" altLang="zh-TW" sz="2800" b="1" dirty="0" err="1"/>
              <a:t>State</a:t>
            </a:r>
            <a:r>
              <a:rPr lang="en-US" altLang="zh-TW" sz="2800" b="1" dirty="0"/>
              <a:t> Right</a:t>
            </a:r>
          </a:p>
          <a:p>
            <a:r>
              <a:rPr lang="en-US" altLang="zh-TW" sz="2800" b="1" dirty="0"/>
              <a:t>     </a:t>
            </a:r>
            <a:r>
              <a:rPr lang="zh-TW" altLang="zh-TW" sz="2800" b="1" dirty="0"/>
              <a:t>神權</a:t>
            </a:r>
            <a:r>
              <a:rPr lang="en-US" altLang="zh-TW" sz="2800" b="1" dirty="0">
                <a:sym typeface="Wingdings"/>
              </a:rPr>
              <a:t></a:t>
            </a:r>
            <a:r>
              <a:rPr lang="zh-TW" altLang="zh-TW" sz="2800" b="1" dirty="0"/>
              <a:t>人權</a:t>
            </a:r>
            <a:r>
              <a:rPr lang="en-US" altLang="zh-TW" sz="2800" b="1" dirty="0">
                <a:sym typeface="Wingdings"/>
              </a:rPr>
              <a:t></a:t>
            </a:r>
            <a:r>
              <a:rPr lang="zh-TW" altLang="zh-TW" sz="2800" b="1" dirty="0"/>
              <a:t>君權</a:t>
            </a:r>
            <a:endParaRPr lang="zh-TW" altLang="zh-TW" sz="2800" dirty="0"/>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67943" y="2139702"/>
            <a:ext cx="4860541" cy="216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1658539"/>
            <a:ext cx="2187857" cy="3057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58448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308339" y="4227934"/>
            <a:ext cx="3920595" cy="36004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p:cNvSpPr/>
          <p:nvPr/>
        </p:nvSpPr>
        <p:spPr>
          <a:xfrm>
            <a:off x="323528" y="2571750"/>
            <a:ext cx="4680520" cy="28803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矩形 2"/>
          <p:cNvSpPr/>
          <p:nvPr/>
        </p:nvSpPr>
        <p:spPr>
          <a:xfrm>
            <a:off x="6156176" y="2247714"/>
            <a:ext cx="1728192" cy="32403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矩形 1"/>
          <p:cNvSpPr/>
          <p:nvPr/>
        </p:nvSpPr>
        <p:spPr>
          <a:xfrm>
            <a:off x="253762" y="468997"/>
            <a:ext cx="8000567" cy="4493538"/>
          </a:xfrm>
          <a:prstGeom prst="rect">
            <a:avLst/>
          </a:prstGeom>
        </p:spPr>
        <p:txBody>
          <a:bodyPr wrap="square">
            <a:spAutoFit/>
          </a:bodyPr>
          <a:lstStyle/>
          <a:p>
            <a:r>
              <a:rPr lang="en-US" altLang="zh-TW" sz="2200" b="1" dirty="0"/>
              <a:t>In Congress, July 4, 1776</a:t>
            </a:r>
            <a:endParaRPr lang="zh-TW" altLang="zh-TW" sz="2200" b="1" dirty="0"/>
          </a:p>
          <a:p>
            <a:r>
              <a:rPr lang="en-US" altLang="zh-TW" sz="2200" b="1" dirty="0"/>
              <a:t>The unanimous Declaration of the thirteen united States of America, When in the Course of human events, it becomes necessary for one people to dissolve the political bands which have connected them with another, and to assume among the powers of the earth, the separate and equal station to which the Laws of Nature and of Nature's God entitle them, a decent respect to the opinions of mankind requires that they should declare the causes which impel them to the separation.</a:t>
            </a:r>
          </a:p>
          <a:p>
            <a:r>
              <a:rPr lang="zh-TW" altLang="zh-TW" sz="2200" b="1" dirty="0"/>
              <a:t>在人類的歷史上</a:t>
            </a:r>
            <a:r>
              <a:rPr lang="en-US" altLang="zh-TW" sz="2200" b="1" dirty="0"/>
              <a:t>, </a:t>
            </a:r>
            <a:r>
              <a:rPr lang="zh-TW" altLang="zh-TW" sz="2200" b="1" dirty="0"/>
              <a:t>有時候一群人必須從另外一群人的政治關聯上割捨開來</a:t>
            </a:r>
            <a:r>
              <a:rPr lang="en-US" altLang="zh-TW" sz="2200" b="1" dirty="0"/>
              <a:t>, </a:t>
            </a:r>
            <a:r>
              <a:rPr lang="zh-TW" altLang="zh-TW" sz="2200" b="1" dirty="0"/>
              <a:t>彼此成為分開</a:t>
            </a:r>
            <a:r>
              <a:rPr lang="en-US" altLang="zh-TW" sz="2200" b="1" dirty="0"/>
              <a:t>, </a:t>
            </a:r>
            <a:r>
              <a:rPr lang="zh-TW" altLang="zh-TW" sz="2200" b="1" dirty="0"/>
              <a:t>獨立</a:t>
            </a:r>
            <a:r>
              <a:rPr lang="en-US" altLang="zh-TW" sz="2200" b="1" dirty="0"/>
              <a:t>, </a:t>
            </a:r>
            <a:r>
              <a:rPr lang="zh-TW" altLang="zh-TW" sz="2200" b="1" dirty="0"/>
              <a:t>對等的政治實體</a:t>
            </a:r>
            <a:r>
              <a:rPr lang="en-US" altLang="zh-TW" sz="2200" b="1" dirty="0"/>
              <a:t>. </a:t>
            </a:r>
            <a:r>
              <a:rPr lang="zh-TW" altLang="zh-TW" sz="2200" b="1" dirty="0"/>
              <a:t>這政治實體是</a:t>
            </a:r>
            <a:endParaRPr lang="en-US" altLang="zh-TW" sz="2200" b="1" dirty="0"/>
          </a:p>
          <a:p>
            <a:r>
              <a:rPr lang="zh-TW" altLang="zh-TW" sz="2200" b="1" dirty="0"/>
              <a:t>自然律和自然的神所給他們權柄可以設立的</a:t>
            </a:r>
            <a:r>
              <a:rPr lang="en-US" altLang="zh-TW" sz="2200" b="1" dirty="0"/>
              <a:t>. </a:t>
            </a:r>
            <a:r>
              <a:rPr lang="zh-TW" altLang="zh-TW" sz="2200" b="1" dirty="0"/>
              <a:t>因為尊敬別人的意見</a:t>
            </a:r>
            <a:r>
              <a:rPr lang="en-US" altLang="zh-TW" sz="2200" b="1" dirty="0"/>
              <a:t>, </a:t>
            </a:r>
            <a:r>
              <a:rPr lang="zh-TW" altLang="zh-TW" sz="2200" b="1" dirty="0"/>
              <a:t>今天我們必須清楚的向人類宣告是什麼原因使我們要分離</a:t>
            </a:r>
            <a:r>
              <a:rPr lang="en-US" altLang="zh-TW" sz="2200" b="1" dirty="0"/>
              <a:t>.</a:t>
            </a:r>
            <a:endParaRPr lang="zh-TW" altLang="zh-TW" sz="2200" b="1" dirty="0"/>
          </a:p>
        </p:txBody>
      </p:sp>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6296" y="195485"/>
            <a:ext cx="1590184" cy="1052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96804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251520" y="3867894"/>
            <a:ext cx="6264696" cy="360040"/>
          </a:xfrm>
          <a:prstGeom prst="rect">
            <a:avLst/>
          </a:prstGeom>
          <a:solidFill>
            <a:srgbClr val="13F9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7020272" y="3579862"/>
            <a:ext cx="1656184" cy="288032"/>
          </a:xfrm>
          <a:prstGeom prst="rect">
            <a:avLst/>
          </a:prstGeom>
          <a:solidFill>
            <a:srgbClr val="13F9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251520" y="1491630"/>
            <a:ext cx="2592288" cy="288032"/>
          </a:xfrm>
          <a:prstGeom prst="rect">
            <a:avLst/>
          </a:prstGeom>
          <a:solidFill>
            <a:srgbClr val="13F9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251520" y="1203598"/>
            <a:ext cx="8208912" cy="288032"/>
          </a:xfrm>
          <a:prstGeom prst="rect">
            <a:avLst/>
          </a:prstGeom>
          <a:solidFill>
            <a:srgbClr val="13F9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p:cNvSpPr/>
          <p:nvPr/>
        </p:nvSpPr>
        <p:spPr>
          <a:xfrm>
            <a:off x="251520" y="3579862"/>
            <a:ext cx="4392488" cy="28803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4"/>
          <p:cNvSpPr/>
          <p:nvPr/>
        </p:nvSpPr>
        <p:spPr>
          <a:xfrm>
            <a:off x="251520" y="2931790"/>
            <a:ext cx="8568952" cy="64807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p:cNvSpPr/>
          <p:nvPr/>
        </p:nvSpPr>
        <p:spPr>
          <a:xfrm>
            <a:off x="251520" y="843558"/>
            <a:ext cx="4824536" cy="36004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矩形 2"/>
          <p:cNvSpPr/>
          <p:nvPr/>
        </p:nvSpPr>
        <p:spPr>
          <a:xfrm>
            <a:off x="251520" y="187041"/>
            <a:ext cx="8640960" cy="65651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矩形 1"/>
          <p:cNvSpPr/>
          <p:nvPr/>
        </p:nvSpPr>
        <p:spPr>
          <a:xfrm>
            <a:off x="179512" y="187041"/>
            <a:ext cx="8712968" cy="4708981"/>
          </a:xfrm>
          <a:prstGeom prst="rect">
            <a:avLst/>
          </a:prstGeom>
        </p:spPr>
        <p:txBody>
          <a:bodyPr wrap="square">
            <a:spAutoFit/>
          </a:bodyPr>
          <a:lstStyle/>
          <a:p>
            <a:r>
              <a:rPr lang="en-US" altLang="zh-TW" sz="2000" b="1" dirty="0"/>
              <a:t>We hold these truths to be self-evident, that all men are created equal, that they are endowed by their Creator with certain unalienable Rights, that among these are Life, Liberty and the pursuit of Happiness.--That to secure these rights, Governments are instituted among Men, deriving their just powers from the consent of the governed, --That whenever any Form of Government becomes destructive of these ends, it is the Right of the People to alter or to abolish it, and to institute new Government, laying its foundation on such principles and organizing its powers in such form, as to them shall seem most likely to effect their Safety and Happiness. </a:t>
            </a:r>
          </a:p>
          <a:p>
            <a:r>
              <a:rPr lang="zh-TW" altLang="zh-TW" sz="2000" b="1" dirty="0"/>
              <a:t>我們相信下列的真理是不問自明的</a:t>
            </a:r>
            <a:r>
              <a:rPr lang="en-US" altLang="zh-TW" sz="2000" b="1" dirty="0"/>
              <a:t>, </a:t>
            </a:r>
            <a:r>
              <a:rPr lang="zh-TW" altLang="zh-TW" sz="2000" b="1" dirty="0"/>
              <a:t>每個人心裡可以曉得</a:t>
            </a:r>
            <a:r>
              <a:rPr lang="en-US" altLang="zh-TW" sz="2000" b="1" dirty="0"/>
              <a:t>, </a:t>
            </a:r>
            <a:r>
              <a:rPr lang="zh-TW" altLang="zh-TW" sz="2000" b="1" dirty="0"/>
              <a:t>無可推諉的</a:t>
            </a:r>
            <a:r>
              <a:rPr lang="en-US" altLang="zh-TW" sz="2000" b="1" dirty="0"/>
              <a:t>: </a:t>
            </a:r>
            <a:r>
              <a:rPr lang="zh-TW" altLang="zh-TW" sz="2000" b="1" dirty="0"/>
              <a:t>所有的人是受造而平等的</a:t>
            </a:r>
            <a:r>
              <a:rPr lang="en-US" altLang="zh-TW" sz="2000" b="1" dirty="0"/>
              <a:t>, </a:t>
            </a:r>
            <a:r>
              <a:rPr lang="zh-TW" altLang="zh-TW" sz="2000" b="1" dirty="0"/>
              <a:t>每個人都擁有創造主付與他們不可分離</a:t>
            </a:r>
            <a:r>
              <a:rPr lang="en-US" altLang="zh-TW" sz="2000" b="1" dirty="0"/>
              <a:t>, </a:t>
            </a:r>
            <a:r>
              <a:rPr lang="zh-TW" altLang="zh-TW" sz="2000" b="1" dirty="0"/>
              <a:t>不能被剝奪的權力</a:t>
            </a:r>
            <a:r>
              <a:rPr lang="en-US" altLang="zh-TW" sz="2000" b="1" dirty="0"/>
              <a:t>, </a:t>
            </a:r>
            <a:r>
              <a:rPr lang="zh-TW" altLang="zh-TW" sz="2000" b="1" dirty="0"/>
              <a:t>譬如</a:t>
            </a:r>
            <a:r>
              <a:rPr lang="en-US" altLang="zh-TW" sz="2000" b="1" dirty="0"/>
              <a:t>:</a:t>
            </a:r>
            <a:r>
              <a:rPr lang="zh-TW" altLang="zh-TW" sz="2000" b="1" dirty="0"/>
              <a:t>生命</a:t>
            </a:r>
            <a:r>
              <a:rPr lang="en-US" altLang="zh-TW" sz="2000" b="1" dirty="0"/>
              <a:t>, </a:t>
            </a:r>
            <a:r>
              <a:rPr lang="zh-TW" altLang="zh-TW" sz="2000" b="1" dirty="0"/>
              <a:t>自由</a:t>
            </a:r>
            <a:r>
              <a:rPr lang="en-US" altLang="zh-TW" sz="2000" b="1" dirty="0"/>
              <a:t>, </a:t>
            </a:r>
            <a:r>
              <a:rPr lang="zh-TW" altLang="zh-TW" sz="2000" b="1" dirty="0"/>
              <a:t>和追求幸福的權力</a:t>
            </a:r>
            <a:r>
              <a:rPr lang="en-US" altLang="zh-TW" sz="2000" b="1" dirty="0"/>
              <a:t>. </a:t>
            </a:r>
            <a:r>
              <a:rPr lang="zh-TW" altLang="zh-TW" sz="2000" b="1" dirty="0"/>
              <a:t>為了要保有這些權力</a:t>
            </a:r>
            <a:r>
              <a:rPr lang="en-US" altLang="zh-TW" sz="2000" b="1" dirty="0"/>
              <a:t>, </a:t>
            </a:r>
            <a:r>
              <a:rPr lang="zh-TW" altLang="zh-TW" sz="2000" b="1" dirty="0"/>
              <a:t>政府就由人民當中產生</a:t>
            </a:r>
            <a:r>
              <a:rPr lang="en-US" altLang="zh-TW" sz="2000" b="1" dirty="0"/>
              <a:t>, </a:t>
            </a:r>
            <a:r>
              <a:rPr lang="zh-TW" altLang="zh-TW" sz="2000" b="1" dirty="0"/>
              <a:t>政府的權柄是由接受統治的人民同意後產生的</a:t>
            </a:r>
            <a:r>
              <a:rPr lang="en-US" altLang="zh-TW" sz="2000" b="1" dirty="0"/>
              <a:t>. </a:t>
            </a:r>
            <a:r>
              <a:rPr lang="zh-TW" altLang="zh-TW" sz="2000" b="1" dirty="0"/>
              <a:t>如果任何時候政府變為要破壞這些權力</a:t>
            </a:r>
            <a:r>
              <a:rPr lang="en-US" altLang="zh-TW" sz="2000" b="1" dirty="0"/>
              <a:t>, </a:t>
            </a:r>
            <a:r>
              <a:rPr lang="zh-TW" altLang="zh-TW" sz="2000" b="1" dirty="0"/>
              <a:t>那麼人民有權改變或甚至除掉這樣的政府</a:t>
            </a:r>
            <a:r>
              <a:rPr lang="en-US" altLang="zh-TW" sz="2000" b="1" dirty="0"/>
              <a:t>, </a:t>
            </a:r>
            <a:r>
              <a:rPr lang="zh-TW" altLang="zh-TW" sz="2000" b="1" dirty="0"/>
              <a:t>另立新的政府</a:t>
            </a:r>
            <a:r>
              <a:rPr lang="en-US" altLang="zh-TW" sz="2000" b="1" dirty="0"/>
              <a:t>, </a:t>
            </a:r>
            <a:r>
              <a:rPr lang="zh-TW" altLang="zh-TW" sz="2000" b="1" dirty="0"/>
              <a:t>設下新的政治原則</a:t>
            </a:r>
            <a:r>
              <a:rPr lang="en-US" altLang="zh-TW" sz="2000" b="1" dirty="0"/>
              <a:t>, </a:t>
            </a:r>
            <a:r>
              <a:rPr lang="zh-TW" altLang="zh-TW" sz="2000" b="1" dirty="0"/>
              <a:t>政治制度</a:t>
            </a:r>
            <a:r>
              <a:rPr lang="en-US" altLang="zh-TW" sz="2000" b="1" dirty="0"/>
              <a:t>, </a:t>
            </a:r>
            <a:r>
              <a:rPr lang="zh-TW" altLang="zh-TW" sz="2000" b="1" dirty="0"/>
              <a:t>使得人民可以享受安全和幸福</a:t>
            </a:r>
            <a:r>
              <a:rPr lang="en-US" altLang="zh-TW" sz="2000" b="1" dirty="0"/>
              <a:t>.</a:t>
            </a:r>
            <a:endParaRPr lang="zh-TW" altLang="zh-TW" sz="2000" b="1" dirty="0"/>
          </a:p>
        </p:txBody>
      </p:sp>
    </p:spTree>
    <p:extLst>
      <p:ext uri="{BB962C8B-B14F-4D97-AF65-F5344CB8AC3E}">
        <p14:creationId xmlns:p14="http://schemas.microsoft.com/office/powerpoint/2010/main" val="25563487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11750" y="834827"/>
            <a:ext cx="2924454"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467544" y="342384"/>
            <a:ext cx="7992888" cy="492443"/>
          </a:xfrm>
          <a:prstGeom prst="rect">
            <a:avLst/>
          </a:prstGeom>
        </p:spPr>
        <p:txBody>
          <a:bodyPr wrap="square">
            <a:spAutoFit/>
          </a:bodyPr>
          <a:lstStyle/>
          <a:p>
            <a:r>
              <a:rPr lang="en-US" altLang="zh-TW" sz="2600" b="1" dirty="0">
                <a:solidFill>
                  <a:srgbClr val="FF0000"/>
                </a:solidFill>
              </a:rPr>
              <a:t>A. </a:t>
            </a:r>
            <a:r>
              <a:rPr lang="en-US" altLang="zh-TW" sz="2600" b="1" u="sng" dirty="0"/>
              <a:t>Human Rights come from the Lord/</a:t>
            </a:r>
            <a:r>
              <a:rPr lang="zh-TW" altLang="zh-TW" sz="2600" b="1" u="sng" dirty="0"/>
              <a:t>人權從神而來</a:t>
            </a:r>
            <a:endParaRPr lang="zh-TW" altLang="zh-TW" sz="2600" u="sng" dirty="0"/>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1750" y="1851670"/>
            <a:ext cx="2924454" cy="3159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30732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691680" y="2787774"/>
            <a:ext cx="576064" cy="36004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p:cNvSpPr/>
          <p:nvPr/>
        </p:nvSpPr>
        <p:spPr>
          <a:xfrm>
            <a:off x="6804248" y="2355726"/>
            <a:ext cx="1368152" cy="43204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矩形 2"/>
          <p:cNvSpPr/>
          <p:nvPr/>
        </p:nvSpPr>
        <p:spPr>
          <a:xfrm>
            <a:off x="4283968" y="411510"/>
            <a:ext cx="1656184" cy="36004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矩形 1"/>
          <p:cNvSpPr/>
          <p:nvPr/>
        </p:nvSpPr>
        <p:spPr>
          <a:xfrm>
            <a:off x="314028" y="339502"/>
            <a:ext cx="8640960" cy="4493538"/>
          </a:xfrm>
          <a:prstGeom prst="rect">
            <a:avLst/>
          </a:prstGeom>
        </p:spPr>
        <p:txBody>
          <a:bodyPr wrap="square">
            <a:spAutoFit/>
          </a:bodyPr>
          <a:lstStyle/>
          <a:p>
            <a:r>
              <a:rPr lang="en-US" altLang="zh-TW" sz="2600" b="1" baseline="30000" dirty="0"/>
              <a:t>14</a:t>
            </a:r>
            <a:r>
              <a:rPr lang="zh-TW" altLang="zh-TW" sz="2600" b="1" dirty="0"/>
              <a:t>沒有律法的外邦人若順著本性行律法上的事，他們雖然沒有律法，自己就是自己的律法。</a:t>
            </a:r>
            <a:r>
              <a:rPr lang="en-US" altLang="zh-TW" sz="2600" b="1" baseline="30000" dirty="0"/>
              <a:t>15</a:t>
            </a:r>
            <a:r>
              <a:rPr lang="zh-TW" altLang="zh-TW" sz="2600" b="1" dirty="0"/>
              <a:t>這是顯出律法的功用刻在他們心裡，他們是非之心同作見證，並且他們的思念互相較量，或以為是，或以為非。）</a:t>
            </a:r>
            <a:endParaRPr lang="en-US" altLang="zh-TW" sz="2600" b="1" dirty="0"/>
          </a:p>
          <a:p>
            <a:r>
              <a:rPr lang="zh-TW" altLang="zh-TW" sz="2600" b="1" dirty="0"/>
              <a:t>【羅</a:t>
            </a:r>
            <a:r>
              <a:rPr lang="en-US" altLang="zh-TW" sz="2600" b="1" dirty="0"/>
              <a:t> 2:14~15</a:t>
            </a:r>
            <a:r>
              <a:rPr lang="zh-TW" altLang="zh-TW" sz="2600" b="1" dirty="0"/>
              <a:t>】</a:t>
            </a:r>
            <a:br>
              <a:rPr lang="en-US" altLang="zh-TW" sz="2600" b="1" dirty="0"/>
            </a:br>
            <a:r>
              <a:rPr lang="en-US" altLang="zh-TW" sz="2600" b="1" baseline="30000" dirty="0"/>
              <a:t>14</a:t>
            </a:r>
            <a:r>
              <a:rPr lang="en-US" altLang="zh-TW" sz="2600" b="1" dirty="0"/>
              <a:t>For when Gentiles, who do not have the law, by nature do what the law requires, they are a law to themselves, even though they do not have the law. </a:t>
            </a:r>
            <a:r>
              <a:rPr lang="en-US" altLang="zh-TW" sz="2600" b="1" baseline="30000" dirty="0"/>
              <a:t>15</a:t>
            </a:r>
            <a:r>
              <a:rPr lang="en-US" altLang="zh-TW" sz="2600" b="1" dirty="0"/>
              <a:t>They show that the work of the law is written on their hearts, while their conscience also bears witness, and their conflicting thoughts accuse or even excuse them </a:t>
            </a:r>
            <a:r>
              <a:rPr lang="zh-TW" altLang="zh-TW" sz="2600" b="1" dirty="0"/>
              <a:t>【</a:t>
            </a:r>
            <a:r>
              <a:rPr lang="en-US" altLang="zh-TW" sz="2600" b="1" dirty="0"/>
              <a:t>Rom 2:14~15】</a:t>
            </a:r>
            <a:endParaRPr lang="zh-TW" altLang="en-US" sz="2600" b="1" dirty="0"/>
          </a:p>
        </p:txBody>
      </p:sp>
    </p:spTree>
    <p:extLst>
      <p:ext uri="{BB962C8B-B14F-4D97-AF65-F5344CB8AC3E}">
        <p14:creationId xmlns:p14="http://schemas.microsoft.com/office/powerpoint/2010/main" val="5440336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67544" y="267494"/>
            <a:ext cx="8208912" cy="892552"/>
          </a:xfrm>
          <a:prstGeom prst="rect">
            <a:avLst/>
          </a:prstGeom>
        </p:spPr>
        <p:txBody>
          <a:bodyPr wrap="square">
            <a:spAutoFit/>
          </a:bodyPr>
          <a:lstStyle/>
          <a:p>
            <a:r>
              <a:rPr lang="en-US" altLang="zh-TW" sz="2600" b="1" dirty="0">
                <a:solidFill>
                  <a:srgbClr val="FF0000"/>
                </a:solidFill>
              </a:rPr>
              <a:t>B. </a:t>
            </a:r>
            <a:r>
              <a:rPr lang="en-US" altLang="zh-TW" sz="2600" b="1" u="sng" dirty="0"/>
              <a:t>Government authority comes from the people</a:t>
            </a:r>
          </a:p>
          <a:p>
            <a:r>
              <a:rPr lang="en-US" altLang="zh-TW" sz="2600" b="1" dirty="0"/>
              <a:t>     </a:t>
            </a:r>
            <a:r>
              <a:rPr lang="en-US" altLang="zh-TW" sz="2600" b="1" u="sng" dirty="0"/>
              <a:t> </a:t>
            </a:r>
            <a:r>
              <a:rPr lang="zh-TW" altLang="zh-TW" sz="2600" b="1" u="sng" dirty="0"/>
              <a:t>君權從人而來</a:t>
            </a:r>
            <a:endParaRPr lang="zh-TW" altLang="zh-TW" sz="2600" u="sng" dirty="0"/>
          </a:p>
        </p:txBody>
      </p:sp>
      <p:sp>
        <p:nvSpPr>
          <p:cNvPr id="3" name="矩形 2"/>
          <p:cNvSpPr/>
          <p:nvPr/>
        </p:nvSpPr>
        <p:spPr>
          <a:xfrm>
            <a:off x="3635896" y="1369299"/>
            <a:ext cx="1141659" cy="892552"/>
          </a:xfrm>
          <a:prstGeom prst="rect">
            <a:avLst/>
          </a:prstGeom>
        </p:spPr>
        <p:txBody>
          <a:bodyPr wrap="none">
            <a:spAutoFit/>
          </a:bodyPr>
          <a:lstStyle/>
          <a:p>
            <a:r>
              <a:rPr lang="zh-TW" altLang="zh-TW" sz="2600" b="1" dirty="0"/>
              <a:t>人民</a:t>
            </a:r>
            <a:endParaRPr lang="en-US" altLang="zh-TW" sz="2600" b="1" dirty="0"/>
          </a:p>
          <a:p>
            <a:r>
              <a:rPr lang="en-US" altLang="zh-TW" sz="2600" b="1" dirty="0"/>
              <a:t>people</a:t>
            </a:r>
            <a:endParaRPr lang="zh-TW" altLang="en-US" sz="2600" b="1" dirty="0"/>
          </a:p>
        </p:txBody>
      </p:sp>
      <p:sp>
        <p:nvSpPr>
          <p:cNvPr id="5" name="矩形 4"/>
          <p:cNvSpPr/>
          <p:nvPr/>
        </p:nvSpPr>
        <p:spPr>
          <a:xfrm>
            <a:off x="899592" y="1391166"/>
            <a:ext cx="1184940" cy="892552"/>
          </a:xfrm>
          <a:prstGeom prst="rect">
            <a:avLst/>
          </a:prstGeom>
        </p:spPr>
        <p:txBody>
          <a:bodyPr wrap="none">
            <a:spAutoFit/>
          </a:bodyPr>
          <a:lstStyle/>
          <a:p>
            <a:r>
              <a:rPr lang="zh-TW" altLang="zh-TW" sz="2600" b="1" dirty="0"/>
              <a:t>創造主</a:t>
            </a:r>
            <a:endParaRPr lang="en-US" altLang="zh-TW" sz="2600" b="1" dirty="0"/>
          </a:p>
          <a:p>
            <a:r>
              <a:rPr lang="en-US" altLang="zh-TW" sz="2600" b="1" dirty="0"/>
              <a:t>creator</a:t>
            </a:r>
            <a:endParaRPr lang="zh-TW" altLang="en-US" sz="2600" b="1" dirty="0"/>
          </a:p>
        </p:txBody>
      </p:sp>
      <p:sp>
        <p:nvSpPr>
          <p:cNvPr id="6" name="矩形 5"/>
          <p:cNvSpPr/>
          <p:nvPr/>
        </p:nvSpPr>
        <p:spPr>
          <a:xfrm>
            <a:off x="6156176" y="1356956"/>
            <a:ext cx="1870256" cy="892552"/>
          </a:xfrm>
          <a:prstGeom prst="rect">
            <a:avLst/>
          </a:prstGeom>
        </p:spPr>
        <p:txBody>
          <a:bodyPr wrap="none">
            <a:spAutoFit/>
          </a:bodyPr>
          <a:lstStyle/>
          <a:p>
            <a:r>
              <a:rPr lang="zh-TW" altLang="en-US" sz="2600" b="1" dirty="0"/>
              <a:t>政府</a:t>
            </a:r>
            <a:endParaRPr lang="en-US" altLang="zh-TW" sz="2600" b="1" dirty="0"/>
          </a:p>
          <a:p>
            <a:r>
              <a:rPr lang="en-US" altLang="zh-TW" sz="2600" b="1" dirty="0"/>
              <a:t>government</a:t>
            </a:r>
            <a:endParaRPr lang="zh-TW" altLang="en-US" sz="2600" b="1"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6859" y="2382341"/>
            <a:ext cx="3494405" cy="2623542"/>
          </a:xfrm>
          <a:prstGeom prst="rect">
            <a:avLst/>
          </a:prstGeom>
          <a:solidFill>
            <a:schemeClr val="bg1"/>
          </a:solidFill>
          <a:ln>
            <a:noFill/>
          </a:ln>
          <a:effectLst/>
        </p:spPr>
      </p:pic>
      <p:sp>
        <p:nvSpPr>
          <p:cNvPr id="7" name="向右箭號 6"/>
          <p:cNvSpPr/>
          <p:nvPr/>
        </p:nvSpPr>
        <p:spPr>
          <a:xfrm>
            <a:off x="5004048" y="1599551"/>
            <a:ext cx="792088" cy="432048"/>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向右箭號 9"/>
          <p:cNvSpPr/>
          <p:nvPr/>
        </p:nvSpPr>
        <p:spPr>
          <a:xfrm>
            <a:off x="2418954" y="1621418"/>
            <a:ext cx="792088" cy="432048"/>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2376860" y="2354907"/>
            <a:ext cx="3504302" cy="6488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775796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3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240" y="2140272"/>
            <a:ext cx="2733600" cy="2189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5520" y="2269076"/>
            <a:ext cx="5632504" cy="2046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364307" y="555526"/>
            <a:ext cx="8640960" cy="1292662"/>
          </a:xfrm>
          <a:prstGeom prst="rect">
            <a:avLst/>
          </a:prstGeom>
        </p:spPr>
        <p:txBody>
          <a:bodyPr wrap="square">
            <a:spAutoFit/>
          </a:bodyPr>
          <a:lstStyle/>
          <a:p>
            <a:r>
              <a:rPr lang="zh-TW" altLang="zh-TW" sz="2600" b="1" dirty="0"/>
              <a:t>英國在</a:t>
            </a:r>
            <a:r>
              <a:rPr lang="en-US" altLang="zh-TW" sz="2600" b="1" dirty="0"/>
              <a:t>1215</a:t>
            </a:r>
            <a:r>
              <a:rPr lang="zh-TW" altLang="zh-TW" sz="2600" b="1" dirty="0"/>
              <a:t>年英王</a:t>
            </a:r>
            <a:r>
              <a:rPr lang="en-US" altLang="zh-TW" sz="2600" b="1" dirty="0"/>
              <a:t>King John</a:t>
            </a:r>
            <a:r>
              <a:rPr lang="zh-TW" altLang="zh-TW" sz="2600" b="1" dirty="0"/>
              <a:t>所簽署的</a:t>
            </a:r>
            <a:r>
              <a:rPr lang="en-US" altLang="zh-TW" sz="2600" b="1" dirty="0"/>
              <a:t>Magna </a:t>
            </a:r>
            <a:r>
              <a:rPr lang="en-US" altLang="zh-TW" sz="2600" b="1" dirty="0" err="1"/>
              <a:t>Carta</a:t>
            </a:r>
            <a:r>
              <a:rPr lang="en-US" altLang="zh-TW" sz="2600" b="1" dirty="0"/>
              <a:t> (</a:t>
            </a:r>
            <a:r>
              <a:rPr lang="zh-TW" altLang="zh-TW" sz="2600" b="1" dirty="0"/>
              <a:t>大憲章</a:t>
            </a:r>
            <a:r>
              <a:rPr lang="en-US" altLang="zh-TW" sz="2600" b="1" dirty="0"/>
              <a:t>)</a:t>
            </a:r>
          </a:p>
          <a:p>
            <a:r>
              <a:rPr lang="en-US" altLang="zh-TW" sz="2600" b="1" dirty="0"/>
              <a:t>The Magna </a:t>
            </a:r>
            <a:r>
              <a:rPr lang="en-US" altLang="zh-TW" sz="2600" b="1" dirty="0" err="1"/>
              <a:t>Carta</a:t>
            </a:r>
            <a:r>
              <a:rPr lang="en-US" altLang="zh-TW" sz="2600" b="1" dirty="0"/>
              <a:t> (Magna </a:t>
            </a:r>
            <a:r>
              <a:rPr lang="en-US" altLang="zh-TW" sz="2600" b="1" dirty="0" err="1"/>
              <a:t>Carta</a:t>
            </a:r>
            <a:r>
              <a:rPr lang="en-US" altLang="zh-TW" sz="2600" b="1" dirty="0"/>
              <a:t>) signed by King John of England in 1215</a:t>
            </a:r>
            <a:endParaRPr lang="zh-TW" altLang="en-US" sz="2600" b="1" dirty="0"/>
          </a:p>
        </p:txBody>
      </p:sp>
    </p:spTree>
    <p:extLst>
      <p:ext uri="{BB962C8B-B14F-4D97-AF65-F5344CB8AC3E}">
        <p14:creationId xmlns:p14="http://schemas.microsoft.com/office/powerpoint/2010/main" val="20502065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55576" y="339502"/>
            <a:ext cx="4374596" cy="492443"/>
          </a:xfrm>
          <a:prstGeom prst="rect">
            <a:avLst/>
          </a:prstGeom>
        </p:spPr>
        <p:txBody>
          <a:bodyPr wrap="none">
            <a:spAutoFit/>
          </a:bodyPr>
          <a:lstStyle/>
          <a:p>
            <a:r>
              <a:rPr lang="en-US" altLang="zh-TW" sz="2600" b="1" dirty="0">
                <a:solidFill>
                  <a:srgbClr val="FF0000"/>
                </a:solidFill>
              </a:rPr>
              <a:t>C. </a:t>
            </a:r>
            <a:r>
              <a:rPr lang="en-US" altLang="zh-TW" sz="2600" b="1" u="sng" dirty="0"/>
              <a:t>Biblical Support</a:t>
            </a:r>
            <a:r>
              <a:rPr lang="zh-TW" altLang="zh-TW" sz="2600" b="1" u="sng" dirty="0"/>
              <a:t>聖經的支持</a:t>
            </a:r>
          </a:p>
        </p:txBody>
      </p:sp>
      <p:pic>
        <p:nvPicPr>
          <p:cNvPr id="1741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1092349"/>
            <a:ext cx="6120680" cy="3688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9686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485879" y="1574032"/>
            <a:ext cx="3877578" cy="769441"/>
          </a:xfrm>
          <a:prstGeom prst="rect">
            <a:avLst/>
          </a:prstGeom>
        </p:spPr>
        <p:txBody>
          <a:bodyPr wrap="square">
            <a:spAutoFit/>
          </a:bodyPr>
          <a:lstStyle/>
          <a:p>
            <a:r>
              <a:rPr lang="zh-TW" altLang="zh-TW" sz="2200" b="1" dirty="0"/>
              <a:t>習近平總書記</a:t>
            </a:r>
            <a:r>
              <a:rPr lang="en-US" altLang="zh-TW" sz="2200" b="1" dirty="0"/>
              <a:t> </a:t>
            </a:r>
          </a:p>
          <a:p>
            <a:r>
              <a:rPr lang="en-US" altLang="zh-TW" sz="2200" b="1" dirty="0"/>
              <a:t>(General Secretary Xi </a:t>
            </a:r>
            <a:r>
              <a:rPr lang="en-US" altLang="zh-TW" sz="2200" b="1" dirty="0" err="1"/>
              <a:t>Jinping</a:t>
            </a:r>
            <a:r>
              <a:rPr lang="en-US" altLang="zh-TW" sz="2200" b="1" dirty="0"/>
              <a:t>)</a:t>
            </a:r>
            <a:endParaRPr lang="zh-TW" altLang="en-US" sz="2200" b="1" dirty="0"/>
          </a:p>
        </p:txBody>
      </p:sp>
      <p:sp>
        <p:nvSpPr>
          <p:cNvPr id="3" name="矩形 2"/>
          <p:cNvSpPr/>
          <p:nvPr/>
        </p:nvSpPr>
        <p:spPr>
          <a:xfrm>
            <a:off x="1043608" y="1670496"/>
            <a:ext cx="2828265" cy="769441"/>
          </a:xfrm>
          <a:prstGeom prst="rect">
            <a:avLst/>
          </a:prstGeom>
        </p:spPr>
        <p:txBody>
          <a:bodyPr wrap="square">
            <a:spAutoFit/>
          </a:bodyPr>
          <a:lstStyle/>
          <a:p>
            <a:r>
              <a:rPr lang="zh-TW" altLang="zh-TW" sz="2200" b="1" dirty="0"/>
              <a:t>習近平國家主席</a:t>
            </a:r>
            <a:endParaRPr lang="en-US" altLang="zh-TW" sz="2200" b="1" dirty="0"/>
          </a:p>
          <a:p>
            <a:r>
              <a:rPr lang="en-US" altLang="zh-TW" sz="2200" b="1" dirty="0"/>
              <a:t>(Chairman Xi </a:t>
            </a:r>
            <a:r>
              <a:rPr lang="en-US" altLang="zh-TW" sz="2200" b="1" dirty="0" err="1"/>
              <a:t>Jinping</a:t>
            </a:r>
            <a:r>
              <a:rPr lang="en-US" altLang="zh-TW" sz="2200" b="1" dirty="0"/>
              <a:t>)</a:t>
            </a:r>
            <a:endParaRPr lang="zh-TW" altLang="en-US" sz="2200" b="1" dirty="0"/>
          </a:p>
        </p:txBody>
      </p:sp>
      <p:sp>
        <p:nvSpPr>
          <p:cNvPr id="4" name="矩形 3"/>
          <p:cNvSpPr/>
          <p:nvPr/>
        </p:nvSpPr>
        <p:spPr>
          <a:xfrm>
            <a:off x="4485877" y="2343473"/>
            <a:ext cx="4134465" cy="1107996"/>
          </a:xfrm>
          <a:prstGeom prst="rect">
            <a:avLst/>
          </a:prstGeom>
        </p:spPr>
        <p:txBody>
          <a:bodyPr wrap="none">
            <a:spAutoFit/>
          </a:bodyPr>
          <a:lstStyle/>
          <a:p>
            <a:r>
              <a:rPr lang="zh-TW" altLang="zh-TW" sz="2200" b="1" dirty="0"/>
              <a:t>總書記是中國共產黨黨魁的稱呼</a:t>
            </a:r>
            <a:endParaRPr lang="en-US" altLang="zh-TW" sz="2200" b="1" dirty="0"/>
          </a:p>
          <a:p>
            <a:r>
              <a:rPr lang="en-US" altLang="zh-TW" sz="2200" b="1" dirty="0"/>
              <a:t>It is the title of the leader of the </a:t>
            </a:r>
          </a:p>
          <a:p>
            <a:r>
              <a:rPr lang="en-US" altLang="zh-TW" sz="2200" b="1" dirty="0"/>
              <a:t>Communist Party of China.</a:t>
            </a:r>
            <a:endParaRPr lang="zh-TW" altLang="en-US" sz="2200" b="1" dirty="0"/>
          </a:p>
        </p:txBody>
      </p:sp>
      <p:sp>
        <p:nvSpPr>
          <p:cNvPr id="5" name="矩形 4"/>
          <p:cNvSpPr/>
          <p:nvPr/>
        </p:nvSpPr>
        <p:spPr>
          <a:xfrm>
            <a:off x="574958" y="2483191"/>
            <a:ext cx="3708772" cy="769441"/>
          </a:xfrm>
          <a:prstGeom prst="rect">
            <a:avLst/>
          </a:prstGeom>
        </p:spPr>
        <p:txBody>
          <a:bodyPr wrap="none">
            <a:spAutoFit/>
          </a:bodyPr>
          <a:lstStyle/>
          <a:p>
            <a:r>
              <a:rPr lang="zh-TW" altLang="zh-TW" sz="2200" b="1" dirty="0"/>
              <a:t>國家主席是代表整個中國</a:t>
            </a:r>
            <a:endParaRPr lang="en-US" altLang="zh-TW" sz="2200" b="1" dirty="0"/>
          </a:p>
          <a:p>
            <a:r>
              <a:rPr lang="en-US" altLang="zh-TW" sz="2200" b="1" dirty="0"/>
              <a:t>It represents the whole China.</a:t>
            </a:r>
            <a:endParaRPr lang="zh-TW" altLang="en-US" sz="2200" b="1" dirty="0"/>
          </a:p>
        </p:txBody>
      </p:sp>
      <p:sp>
        <p:nvSpPr>
          <p:cNvPr id="6" name="矩形 5"/>
          <p:cNvSpPr/>
          <p:nvPr/>
        </p:nvSpPr>
        <p:spPr>
          <a:xfrm>
            <a:off x="899592" y="3579862"/>
            <a:ext cx="7463864" cy="120032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zh-TW" altLang="en-US" sz="2400" b="1" dirty="0">
                <a:solidFill>
                  <a:srgbClr val="FF0000"/>
                </a:solidFill>
                <a:sym typeface="Wingdings"/>
              </a:rPr>
              <a:t></a:t>
            </a:r>
            <a:r>
              <a:rPr lang="zh-TW" altLang="zh-TW" sz="2400" b="1" dirty="0"/>
              <a:t>就是把中國共產黨和中國人民分開了</a:t>
            </a:r>
            <a:endParaRPr lang="en-US" altLang="zh-TW" sz="2400" b="1" dirty="0"/>
          </a:p>
          <a:p>
            <a:r>
              <a:rPr lang="en-US" altLang="zh-TW" sz="2400" b="1" dirty="0"/>
              <a:t>   This is to separate the Chinese Communist Party from </a:t>
            </a:r>
          </a:p>
          <a:p>
            <a:r>
              <a:rPr lang="en-US" altLang="zh-TW" sz="2400" b="1" dirty="0"/>
              <a:t>   the Chinese people.</a:t>
            </a:r>
            <a:endParaRPr lang="zh-TW" altLang="en-US" sz="2400" b="1"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02922" y="155390"/>
            <a:ext cx="1998128" cy="1331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直線接點 7"/>
          <p:cNvCxnSpPr/>
          <p:nvPr/>
        </p:nvCxnSpPr>
        <p:spPr>
          <a:xfrm>
            <a:off x="4301986" y="1574032"/>
            <a:ext cx="0" cy="1818319"/>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9" name="矩形 8"/>
          <p:cNvSpPr/>
          <p:nvPr/>
        </p:nvSpPr>
        <p:spPr>
          <a:xfrm>
            <a:off x="1475656" y="907207"/>
            <a:ext cx="1478033" cy="461665"/>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r>
              <a:rPr lang="zh-TW" altLang="zh-TW" sz="2400" b="1" dirty="0"/>
              <a:t>過去</a:t>
            </a:r>
            <a:r>
              <a:rPr lang="en-US" altLang="zh-TW" sz="2400" b="1" dirty="0"/>
              <a:t>/past</a:t>
            </a:r>
            <a:endParaRPr lang="zh-TW" altLang="en-US" sz="2400" b="1" dirty="0"/>
          </a:p>
        </p:txBody>
      </p:sp>
      <p:sp>
        <p:nvSpPr>
          <p:cNvPr id="10" name="矩形 9"/>
          <p:cNvSpPr/>
          <p:nvPr/>
        </p:nvSpPr>
        <p:spPr>
          <a:xfrm>
            <a:off x="5921677" y="836346"/>
            <a:ext cx="1492140" cy="461665"/>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r>
              <a:rPr lang="zh-TW" altLang="en-US" sz="2400" b="1" dirty="0"/>
              <a:t>現在</a:t>
            </a:r>
            <a:r>
              <a:rPr lang="en-US" altLang="zh-TW" sz="2400" b="1" dirty="0"/>
              <a:t>/now</a:t>
            </a:r>
            <a:endParaRPr lang="zh-TW" altLang="en-US" sz="2400" b="1" dirty="0"/>
          </a:p>
        </p:txBody>
      </p:sp>
    </p:spTree>
    <p:extLst>
      <p:ext uri="{BB962C8B-B14F-4D97-AF65-F5344CB8AC3E}">
        <p14:creationId xmlns:p14="http://schemas.microsoft.com/office/powerpoint/2010/main" val="3847289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animBg="1"/>
      <p:bldP spid="9"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23528" y="411510"/>
            <a:ext cx="8280920" cy="4493538"/>
          </a:xfrm>
          <a:prstGeom prst="rect">
            <a:avLst/>
          </a:prstGeom>
        </p:spPr>
        <p:txBody>
          <a:bodyPr wrap="square">
            <a:spAutoFit/>
          </a:bodyPr>
          <a:lstStyle/>
          <a:p>
            <a:r>
              <a:rPr lang="en-US" altLang="zh-TW" sz="2600" b="1" baseline="30000" dirty="0"/>
              <a:t>10</a:t>
            </a:r>
            <a:r>
              <a:rPr lang="zh-TW" altLang="zh-TW" sz="2600" b="1" dirty="0"/>
              <a:t>弟兄們隨即在夜間打發保羅和西拉往庇哩亞去。二人到了，就進入猶太人的會堂。</a:t>
            </a:r>
            <a:r>
              <a:rPr lang="en-US" altLang="zh-TW" sz="2600" b="1" baseline="30000" dirty="0"/>
              <a:t>11</a:t>
            </a:r>
            <a:r>
              <a:rPr lang="zh-TW" altLang="zh-TW" sz="2600" b="1" dirty="0"/>
              <a:t>這地方的人賢於帖撒羅尼迦的人，甘心領受這道，天天考查聖經，要曉得這道是與不是。</a:t>
            </a:r>
            <a:endParaRPr lang="en-US" altLang="zh-TW" sz="2600" b="1" dirty="0"/>
          </a:p>
          <a:p>
            <a:r>
              <a:rPr lang="zh-TW" altLang="zh-TW" sz="2600" b="1" dirty="0"/>
              <a:t>【徒</a:t>
            </a:r>
            <a:r>
              <a:rPr lang="en-US" altLang="zh-TW" sz="2600" b="1" dirty="0"/>
              <a:t> 17:10~11</a:t>
            </a:r>
            <a:r>
              <a:rPr lang="zh-TW" altLang="zh-TW" sz="2600" b="1" dirty="0"/>
              <a:t>】</a:t>
            </a:r>
            <a:br>
              <a:rPr lang="en-US" altLang="zh-TW" sz="2600" b="1" dirty="0"/>
            </a:br>
            <a:r>
              <a:rPr lang="en-US" altLang="zh-TW" sz="2600" b="1" baseline="30000" dirty="0"/>
              <a:t>10</a:t>
            </a:r>
            <a:r>
              <a:rPr lang="en-US" altLang="zh-TW" sz="2600" b="1" dirty="0"/>
              <a:t>The brothers immediately sent Paul and Silas away by night to Berea, and when they arrived they went into the Jewish synagogue. </a:t>
            </a:r>
            <a:r>
              <a:rPr lang="en-US" altLang="zh-TW" sz="2600" b="1" baseline="30000" dirty="0"/>
              <a:t>11</a:t>
            </a:r>
            <a:r>
              <a:rPr lang="en-US" altLang="zh-TW" sz="2600" b="1" dirty="0"/>
              <a:t>Now these Jews were more noble than those in Thessalonica; they received the word with all eagerness, examining the Scriptures daily to see if these things were so. </a:t>
            </a:r>
            <a:r>
              <a:rPr lang="zh-TW" altLang="zh-TW" sz="2600" b="1" dirty="0"/>
              <a:t>【</a:t>
            </a:r>
            <a:r>
              <a:rPr lang="en-US" altLang="zh-TW" sz="2600" b="1" dirty="0"/>
              <a:t>Acts 17:10~11</a:t>
            </a:r>
            <a:r>
              <a:rPr lang="zh-TW" altLang="zh-TW" sz="2600" b="1" dirty="0"/>
              <a:t>】</a:t>
            </a:r>
          </a:p>
        </p:txBody>
      </p:sp>
    </p:spTree>
    <p:extLst>
      <p:ext uri="{BB962C8B-B14F-4D97-AF65-F5344CB8AC3E}">
        <p14:creationId xmlns:p14="http://schemas.microsoft.com/office/powerpoint/2010/main" val="1436492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624" y="607318"/>
            <a:ext cx="7056784" cy="4233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93152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93837" y="123478"/>
            <a:ext cx="8568952" cy="4893647"/>
          </a:xfrm>
          <a:prstGeom prst="rect">
            <a:avLst/>
          </a:prstGeom>
        </p:spPr>
        <p:txBody>
          <a:bodyPr wrap="square">
            <a:spAutoFit/>
          </a:bodyPr>
          <a:lstStyle/>
          <a:p>
            <a:r>
              <a:rPr lang="en-US" altLang="zh-TW" sz="2400" b="1" baseline="30000" dirty="0"/>
              <a:t>1</a:t>
            </a:r>
            <a:r>
              <a:rPr lang="zh-TW" altLang="zh-TW" sz="2400" b="1" dirty="0"/>
              <a:t>以色列眾支派來到希伯崙見大衛，說：我們原是你的骨肉。</a:t>
            </a:r>
            <a:r>
              <a:rPr lang="en-US" altLang="zh-TW" sz="2400" b="1" baseline="30000" dirty="0"/>
              <a:t>2</a:t>
            </a:r>
            <a:r>
              <a:rPr lang="zh-TW" altLang="zh-TW" sz="2400" b="1" dirty="0"/>
              <a:t>從前掃羅作我們王的時候，率領以色列人出入的是你；耶和華也曾應許你說：你必牧養我的民以色列，作以色列的君。</a:t>
            </a:r>
            <a:r>
              <a:rPr lang="en-US" altLang="zh-TW" sz="2400" b="1" baseline="30000" dirty="0"/>
              <a:t>3</a:t>
            </a:r>
            <a:r>
              <a:rPr lang="zh-TW" altLang="zh-TW" sz="2400" b="1" dirty="0"/>
              <a:t>於是以色列的長老都來到希伯崙見大衛王，大衛在希伯崙耶和華面前與他們立約，他們就膏大衛作以色列的王。</a:t>
            </a:r>
            <a:endParaRPr lang="en-US" altLang="zh-TW" sz="2400" b="1" dirty="0"/>
          </a:p>
          <a:p>
            <a:r>
              <a:rPr lang="en-US" altLang="zh-TW" sz="2400" b="1" baseline="30000" dirty="0"/>
              <a:t>1</a:t>
            </a:r>
            <a:r>
              <a:rPr lang="en-US" altLang="zh-TW" sz="2400" b="1" dirty="0"/>
              <a:t>Then all the tribes of Israel came to David at Hebron and said, "Behold, we are your bone and flesh. </a:t>
            </a:r>
            <a:r>
              <a:rPr lang="en-US" altLang="zh-TW" sz="2400" b="1" baseline="30000" dirty="0"/>
              <a:t>2</a:t>
            </a:r>
            <a:r>
              <a:rPr lang="en-US" altLang="zh-TW" sz="2400" b="1" dirty="0"/>
              <a:t>In times past, when Saul was king over us, it was you who led out and brought in Israel. And the Lord said to you, 'You shall be shepherd of my people Israel, and you shall be prince over Israel.' " </a:t>
            </a:r>
            <a:r>
              <a:rPr lang="en-US" altLang="zh-TW" sz="2400" b="1" baseline="30000" dirty="0"/>
              <a:t>3</a:t>
            </a:r>
            <a:r>
              <a:rPr lang="en-US" altLang="zh-TW" sz="2400" b="1" dirty="0"/>
              <a:t>So all the elders of Israel came to the king at Hebron, and King David made a covenant with them at Hebron before the Lord, and they anointed David king over Israel.</a:t>
            </a:r>
            <a:endParaRPr lang="zh-TW" altLang="en-US" sz="2400" b="1" dirty="0"/>
          </a:p>
        </p:txBody>
      </p:sp>
    </p:spTree>
    <p:extLst>
      <p:ext uri="{BB962C8B-B14F-4D97-AF65-F5344CB8AC3E}">
        <p14:creationId xmlns:p14="http://schemas.microsoft.com/office/powerpoint/2010/main" val="1477042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1520" y="483518"/>
            <a:ext cx="8352928" cy="4062651"/>
          </a:xfrm>
          <a:prstGeom prst="rect">
            <a:avLst/>
          </a:prstGeom>
        </p:spPr>
        <p:txBody>
          <a:bodyPr wrap="square">
            <a:spAutoFit/>
          </a:bodyPr>
          <a:lstStyle/>
          <a:p>
            <a:r>
              <a:rPr lang="en-US" altLang="zh-TW" sz="2400" b="1" baseline="30000" dirty="0"/>
              <a:t>4</a:t>
            </a:r>
            <a:r>
              <a:rPr lang="zh-TW" altLang="zh-TW" sz="2400" b="1" dirty="0"/>
              <a:t>大衛登基的時候年三十歲，在位四十年；</a:t>
            </a:r>
            <a:endParaRPr lang="en-US" altLang="zh-TW" sz="2400" b="1" dirty="0"/>
          </a:p>
          <a:p>
            <a:r>
              <a:rPr lang="en-US" altLang="zh-TW" sz="2400" b="1" baseline="30000" dirty="0"/>
              <a:t>5</a:t>
            </a:r>
            <a:r>
              <a:rPr lang="zh-TW" altLang="zh-TW" sz="2400" b="1" dirty="0"/>
              <a:t>在希伯崙作猶大王七年零六個月，在耶路</a:t>
            </a:r>
            <a:endParaRPr lang="en-US" altLang="zh-TW" sz="2400" b="1" dirty="0"/>
          </a:p>
          <a:p>
            <a:r>
              <a:rPr lang="zh-TW" altLang="zh-TW" sz="2400" b="1" dirty="0"/>
              <a:t>撒冷作以色列和猶大王三十三年。</a:t>
            </a:r>
            <a:endParaRPr lang="en-US" altLang="zh-TW" sz="2400" b="1" dirty="0"/>
          </a:p>
          <a:p>
            <a:r>
              <a:rPr lang="zh-TW" altLang="zh-TW" sz="2400" b="1" dirty="0"/>
              <a:t>【撒下</a:t>
            </a:r>
            <a:r>
              <a:rPr lang="en-US" altLang="zh-TW" sz="2400" b="1" dirty="0"/>
              <a:t> 5:1~5</a:t>
            </a:r>
            <a:r>
              <a:rPr lang="zh-TW" altLang="zh-TW" sz="2400" b="1" dirty="0"/>
              <a:t>】</a:t>
            </a:r>
            <a:br>
              <a:rPr lang="en-US" altLang="zh-TW" sz="2400" b="1" dirty="0"/>
            </a:br>
            <a:r>
              <a:rPr lang="en-US" altLang="zh-TW" sz="2400" b="1" baseline="30000" dirty="0"/>
              <a:t>4</a:t>
            </a:r>
            <a:r>
              <a:rPr lang="en-US" altLang="zh-TW" sz="2400" b="1" dirty="0"/>
              <a:t>David was thirty years old when he began to</a:t>
            </a:r>
          </a:p>
          <a:p>
            <a:r>
              <a:rPr lang="en-US" altLang="zh-TW" sz="2400" b="1" dirty="0"/>
              <a:t> reign, and he reigned forty years. </a:t>
            </a:r>
            <a:r>
              <a:rPr lang="en-US" altLang="zh-TW" sz="2400" b="1" baseline="30000" dirty="0"/>
              <a:t>5</a:t>
            </a:r>
            <a:r>
              <a:rPr lang="en-US" altLang="zh-TW" sz="2400" b="1" dirty="0"/>
              <a:t>At Hebron </a:t>
            </a:r>
          </a:p>
          <a:p>
            <a:r>
              <a:rPr lang="en-US" altLang="zh-TW" sz="2400" b="1" dirty="0"/>
              <a:t>he reigned over Judah seven years and six</a:t>
            </a:r>
          </a:p>
          <a:p>
            <a:r>
              <a:rPr lang="en-US" altLang="zh-TW" sz="2400" b="1" dirty="0"/>
              <a:t> months, and at Jerusalem he reigned over all</a:t>
            </a:r>
          </a:p>
          <a:p>
            <a:r>
              <a:rPr lang="en-US" altLang="zh-TW" sz="2400" b="1" dirty="0"/>
              <a:t> Israel and Judah thirty-three years. </a:t>
            </a:r>
          </a:p>
          <a:p>
            <a:r>
              <a:rPr lang="zh-TW" altLang="zh-TW" sz="2400" b="1" dirty="0"/>
              <a:t>【</a:t>
            </a:r>
            <a:r>
              <a:rPr lang="en-US" altLang="zh-TW" sz="2400" b="1" dirty="0"/>
              <a:t>2Sam 5:1~5</a:t>
            </a:r>
            <a:r>
              <a:rPr lang="zh-TW" altLang="zh-TW" sz="2400" b="1" dirty="0"/>
              <a:t>】</a:t>
            </a:r>
          </a:p>
          <a:p>
            <a:endParaRPr lang="zh-TW" altLang="en-US"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8184" y="714643"/>
            <a:ext cx="2808312"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45062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16335" y="267494"/>
            <a:ext cx="8064896" cy="4524315"/>
          </a:xfrm>
          <a:prstGeom prst="rect">
            <a:avLst/>
          </a:prstGeom>
        </p:spPr>
        <p:txBody>
          <a:bodyPr wrap="square">
            <a:spAutoFit/>
          </a:bodyPr>
          <a:lstStyle/>
          <a:p>
            <a:r>
              <a:rPr lang="en-US" altLang="zh-TW" sz="2400" b="1" baseline="30000" dirty="0"/>
              <a:t>16</a:t>
            </a:r>
            <a:r>
              <a:rPr lang="zh-TW" altLang="zh-TW" sz="2400" b="1" dirty="0"/>
              <a:t>以色列眾民見王不依從他們，就對王說：我們與大衛有甚麼分兒呢？與耶西的兒子並沒有關涉。以色列人哪，各回各家去罷！大衛家啊，自己顧自己罷！於是，以色列人都回自己家裡去了，</a:t>
            </a:r>
            <a:endParaRPr lang="en-US" altLang="zh-TW" sz="2400" b="1" dirty="0"/>
          </a:p>
          <a:p>
            <a:r>
              <a:rPr lang="zh-TW" altLang="zh-TW" sz="2400" b="1" dirty="0"/>
              <a:t>【王上</a:t>
            </a:r>
            <a:r>
              <a:rPr lang="en-US" altLang="zh-TW" sz="2400" b="1" dirty="0"/>
              <a:t> 12:16</a:t>
            </a:r>
            <a:r>
              <a:rPr lang="zh-TW" altLang="zh-TW" sz="2400" b="1" dirty="0"/>
              <a:t>】</a:t>
            </a:r>
            <a:br>
              <a:rPr lang="en-US" altLang="zh-TW" sz="2400" b="1" dirty="0"/>
            </a:br>
            <a:r>
              <a:rPr lang="en-US" altLang="zh-TW" sz="2400" b="1" baseline="30000" dirty="0"/>
              <a:t>16</a:t>
            </a:r>
            <a:r>
              <a:rPr lang="en-US" altLang="zh-TW" sz="2400" b="1" dirty="0"/>
              <a:t>And when all Israel saw that the king </a:t>
            </a:r>
          </a:p>
          <a:p>
            <a:r>
              <a:rPr lang="en-US" altLang="zh-TW" sz="2400" b="1" dirty="0"/>
              <a:t>did not listen to them, the people answered</a:t>
            </a:r>
          </a:p>
          <a:p>
            <a:r>
              <a:rPr lang="en-US" altLang="zh-TW" sz="2400" b="1" dirty="0"/>
              <a:t> the king, "What portion do we have in David</a:t>
            </a:r>
          </a:p>
          <a:p>
            <a:r>
              <a:rPr lang="en-US" altLang="zh-TW" sz="2400" b="1" dirty="0"/>
              <a:t>? We have no inheritance in the son of Jesse. </a:t>
            </a:r>
          </a:p>
          <a:p>
            <a:r>
              <a:rPr lang="en-US" altLang="zh-TW" sz="2400" b="1" dirty="0"/>
              <a:t>To your tents, O Israel! Look now to your own</a:t>
            </a:r>
          </a:p>
          <a:p>
            <a:r>
              <a:rPr lang="en-US" altLang="zh-TW" sz="2400" b="1" dirty="0"/>
              <a:t> house, David." So Israel went to their tents. </a:t>
            </a:r>
          </a:p>
          <a:p>
            <a:r>
              <a:rPr lang="zh-TW" altLang="zh-TW" sz="2400" b="1" dirty="0"/>
              <a:t>【</a:t>
            </a:r>
            <a:r>
              <a:rPr lang="en-US" altLang="zh-TW" sz="2400" b="1" dirty="0"/>
              <a:t>1King 12:16</a:t>
            </a:r>
            <a:r>
              <a:rPr lang="zh-TW" altLang="zh-TW" sz="2400" b="1" dirty="0"/>
              <a:t>】</a:t>
            </a:r>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8335" y="1767473"/>
            <a:ext cx="2441131"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97504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27584" y="339502"/>
            <a:ext cx="7200800" cy="954107"/>
          </a:xfrm>
          <a:prstGeom prst="rect">
            <a:avLst/>
          </a:prstGeom>
          <a:ln w="38100"/>
        </p:spPr>
        <p:style>
          <a:lnRef idx="1">
            <a:schemeClr val="accent5"/>
          </a:lnRef>
          <a:fillRef idx="2">
            <a:schemeClr val="accent5"/>
          </a:fillRef>
          <a:effectRef idx="1">
            <a:schemeClr val="accent5"/>
          </a:effectRef>
          <a:fontRef idx="minor">
            <a:schemeClr val="dk1"/>
          </a:fontRef>
        </p:style>
        <p:txBody>
          <a:bodyPr wrap="square">
            <a:spAutoFit/>
          </a:bodyPr>
          <a:lstStyle/>
          <a:p>
            <a:r>
              <a:rPr lang="en-US" altLang="zh-TW" sz="2800" b="1" dirty="0">
                <a:solidFill>
                  <a:srgbClr val="FF0000"/>
                </a:solidFill>
              </a:rPr>
              <a:t>III. </a:t>
            </a:r>
            <a:r>
              <a:rPr lang="en-US" altLang="zh-TW" sz="2800" b="1" dirty="0"/>
              <a:t>A Good Government Guards People’s Right   </a:t>
            </a:r>
          </a:p>
          <a:p>
            <a:r>
              <a:rPr lang="en-US" altLang="zh-TW" sz="2800" b="1" dirty="0"/>
              <a:t>     </a:t>
            </a:r>
            <a:r>
              <a:rPr lang="zh-TW" altLang="zh-TW" sz="2800" b="1" dirty="0"/>
              <a:t>好的政府要保護人民的權力</a:t>
            </a:r>
            <a:r>
              <a:rPr lang="en-US" altLang="zh-TW" sz="2800" b="1" dirty="0"/>
              <a:t>.</a:t>
            </a:r>
            <a:endParaRPr lang="zh-TW" altLang="zh-TW" sz="2800" b="1"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1563638"/>
            <a:ext cx="4644516" cy="3098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76303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1520" y="555526"/>
            <a:ext cx="8640960" cy="4154984"/>
          </a:xfrm>
          <a:prstGeom prst="rect">
            <a:avLst/>
          </a:prstGeom>
        </p:spPr>
        <p:txBody>
          <a:bodyPr wrap="square">
            <a:spAutoFit/>
          </a:bodyPr>
          <a:lstStyle/>
          <a:p>
            <a:r>
              <a:rPr lang="en-US" altLang="zh-TW" sz="2400" b="1" baseline="30000" dirty="0"/>
              <a:t>3</a:t>
            </a:r>
            <a:r>
              <a:rPr lang="zh-TW" altLang="zh-TW" sz="2400" b="1" dirty="0"/>
              <a:t>作官的原不是叫行善的懼怕，乃是叫作惡的懼怕。你願意不懼怕掌權的麼？你只要行善，就可得他的稱讚；</a:t>
            </a:r>
            <a:r>
              <a:rPr lang="en-US" altLang="zh-TW" sz="2400" b="1" baseline="30000" dirty="0"/>
              <a:t>4</a:t>
            </a:r>
            <a:r>
              <a:rPr lang="zh-TW" altLang="zh-TW" sz="2400" b="1" dirty="0"/>
              <a:t>因為他是神的用人，是與你有益的。你若作惡，卻當懼怕；因為他不是空空的佩劍，他是神的用人，是伸冤的，刑罰那作惡的。</a:t>
            </a:r>
            <a:endParaRPr lang="en-US" altLang="zh-TW" sz="2400" b="1" dirty="0"/>
          </a:p>
          <a:p>
            <a:r>
              <a:rPr lang="zh-TW" altLang="zh-TW" sz="2400" b="1" dirty="0"/>
              <a:t>【羅</a:t>
            </a:r>
            <a:r>
              <a:rPr lang="en-US" altLang="zh-TW" sz="2400" b="1" dirty="0"/>
              <a:t> 13:3~4</a:t>
            </a:r>
            <a:r>
              <a:rPr lang="zh-TW" altLang="zh-TW" sz="2400" b="1" dirty="0"/>
              <a:t>】</a:t>
            </a:r>
            <a:br>
              <a:rPr lang="en-US" altLang="zh-TW" sz="2400" b="1" dirty="0"/>
            </a:br>
            <a:r>
              <a:rPr lang="en-US" altLang="zh-TW" sz="2400" b="1" baseline="30000" dirty="0"/>
              <a:t>3</a:t>
            </a:r>
            <a:r>
              <a:rPr lang="en-US" altLang="zh-TW" sz="2400" b="1" dirty="0"/>
              <a:t>For rulers are not a terror to good conduct, but to bad. Would you have no fear of the one who is in authority? Then do what is good, and you will receive his approval, </a:t>
            </a:r>
            <a:r>
              <a:rPr lang="en-US" altLang="zh-TW" sz="2400" b="1" baseline="30000" dirty="0"/>
              <a:t>4</a:t>
            </a:r>
            <a:r>
              <a:rPr lang="en-US" altLang="zh-TW" sz="2400" b="1" dirty="0"/>
              <a:t>for he is God's servant for your good. But if you do wrong, be afraid, for he does not bear the sword in vain. For he is the servant of God, an avenger who carries out God's wrath on the wrongdoer. </a:t>
            </a:r>
            <a:r>
              <a:rPr lang="zh-TW" altLang="zh-TW" sz="2400" b="1" dirty="0"/>
              <a:t>【</a:t>
            </a:r>
            <a:r>
              <a:rPr lang="en-US" altLang="zh-TW" sz="2400" b="1" dirty="0"/>
              <a:t>Rom 13:3~4</a:t>
            </a:r>
            <a:r>
              <a:rPr lang="zh-TW" altLang="zh-TW" sz="2400" b="1" dirty="0"/>
              <a:t>】</a:t>
            </a:r>
          </a:p>
        </p:txBody>
      </p:sp>
    </p:spTree>
    <p:extLst>
      <p:ext uri="{BB962C8B-B14F-4D97-AF65-F5344CB8AC3E}">
        <p14:creationId xmlns:p14="http://schemas.microsoft.com/office/powerpoint/2010/main" val="32117574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23528" y="3003798"/>
            <a:ext cx="8532440" cy="1969770"/>
          </a:xfrm>
          <a:prstGeom prst="rect">
            <a:avLst/>
          </a:prstGeom>
        </p:spPr>
        <p:txBody>
          <a:bodyPr wrap="square">
            <a:spAutoFit/>
          </a:bodyPr>
          <a:lstStyle/>
          <a:p>
            <a:r>
              <a:rPr lang="en-US" altLang="zh-TW" sz="2400" b="1" dirty="0"/>
              <a:t>The </a:t>
            </a:r>
            <a:r>
              <a:rPr lang="en-US" altLang="zh-TW" sz="2400" b="1" u="sng" dirty="0"/>
              <a:t>Bill of Rights</a:t>
            </a:r>
            <a:r>
              <a:rPr lang="en-US" altLang="zh-TW" sz="2400" b="1" dirty="0"/>
              <a:t> is the first 10 Amendments to the Constitution. ... It guarantees civil rights and liberties to the individual—like freedom of speech, press, and religion. It sets rules for due process of law and reserves all powers not delegated to</a:t>
            </a:r>
            <a:r>
              <a:rPr lang="en-US" altLang="zh-TW" sz="2600" b="1" dirty="0"/>
              <a:t> </a:t>
            </a:r>
            <a:r>
              <a:rPr lang="en-US" altLang="zh-TW" sz="2400" b="1" dirty="0"/>
              <a:t>the Federal Government to the people or the States.</a:t>
            </a:r>
            <a:endParaRPr lang="zh-TW" altLang="zh-TW" sz="2400" b="1" dirty="0"/>
          </a:p>
        </p:txBody>
      </p:sp>
      <p:sp>
        <p:nvSpPr>
          <p:cNvPr id="4" name="矩形 3"/>
          <p:cNvSpPr/>
          <p:nvPr/>
        </p:nvSpPr>
        <p:spPr>
          <a:xfrm>
            <a:off x="323528" y="339502"/>
            <a:ext cx="8280920" cy="492443"/>
          </a:xfrm>
          <a:prstGeom prst="rect">
            <a:avLst/>
          </a:prstGeom>
        </p:spPr>
        <p:txBody>
          <a:bodyPr wrap="square">
            <a:spAutoFit/>
          </a:bodyPr>
          <a:lstStyle/>
          <a:p>
            <a:r>
              <a:rPr lang="zh-TW" altLang="en-US" sz="2600" b="1" dirty="0">
                <a:solidFill>
                  <a:srgbClr val="FF0000"/>
                </a:solidFill>
                <a:sym typeface="Wingdings"/>
              </a:rPr>
              <a:t></a:t>
            </a:r>
            <a:r>
              <a:rPr lang="zh-TW" altLang="zh-TW" sz="2600" b="1" dirty="0"/>
              <a:t>人權修正案</a:t>
            </a:r>
            <a:r>
              <a:rPr lang="en-US" altLang="zh-TW" sz="2600" b="1" dirty="0"/>
              <a:t>Bill of Rights/Constitution Amendment.</a:t>
            </a:r>
            <a:endParaRPr lang="zh-TW" altLang="zh-TW" sz="2600" b="1" dirty="0"/>
          </a:p>
        </p:txBody>
      </p:sp>
      <p:pic>
        <p:nvPicPr>
          <p:cNvPr id="1026" name="Picture 2" descr="The Bill of Rights (Amendments 1 -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838047"/>
            <a:ext cx="3888432" cy="2031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23592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1520" y="267494"/>
            <a:ext cx="8712968" cy="2677656"/>
          </a:xfrm>
          <a:prstGeom prst="rect">
            <a:avLst/>
          </a:prstGeom>
        </p:spPr>
        <p:txBody>
          <a:bodyPr wrap="square">
            <a:spAutoFit/>
          </a:bodyPr>
          <a:lstStyle/>
          <a:p>
            <a:r>
              <a:rPr lang="en-US" altLang="zh-TW" sz="2400" b="1" dirty="0"/>
              <a:t>The 1st Amendment </a:t>
            </a:r>
            <a:r>
              <a:rPr lang="en-US" altLang="zh-TW" sz="2400" b="1" dirty="0">
                <a:solidFill>
                  <a:srgbClr val="FF0000"/>
                </a:solidFill>
              </a:rPr>
              <a:t>(Freedom of speech, press, religion, assembly, and petition/</a:t>
            </a:r>
            <a:r>
              <a:rPr lang="zh-TW" altLang="zh-TW" sz="2400" b="1" dirty="0">
                <a:solidFill>
                  <a:srgbClr val="FF0000"/>
                </a:solidFill>
              </a:rPr>
              <a:t>言論自由</a:t>
            </a:r>
            <a:r>
              <a:rPr lang="en-US" altLang="zh-TW" sz="2400" b="1" dirty="0">
                <a:solidFill>
                  <a:srgbClr val="FF0000"/>
                </a:solidFill>
              </a:rPr>
              <a:t>, </a:t>
            </a:r>
            <a:r>
              <a:rPr lang="zh-TW" altLang="zh-TW" sz="2400" b="1" dirty="0">
                <a:solidFill>
                  <a:srgbClr val="FF0000"/>
                </a:solidFill>
              </a:rPr>
              <a:t>出版自由</a:t>
            </a:r>
            <a:r>
              <a:rPr lang="en-US" altLang="zh-TW" sz="2400" b="1" dirty="0">
                <a:solidFill>
                  <a:srgbClr val="FF0000"/>
                </a:solidFill>
              </a:rPr>
              <a:t>, </a:t>
            </a:r>
            <a:r>
              <a:rPr lang="zh-TW" altLang="zh-TW" sz="2400" b="1" dirty="0">
                <a:solidFill>
                  <a:srgbClr val="FF0000"/>
                </a:solidFill>
              </a:rPr>
              <a:t>信仰自由</a:t>
            </a:r>
            <a:r>
              <a:rPr lang="en-US" altLang="zh-TW" sz="2400" b="1" dirty="0">
                <a:solidFill>
                  <a:srgbClr val="FF0000"/>
                </a:solidFill>
              </a:rPr>
              <a:t>, </a:t>
            </a:r>
            <a:r>
              <a:rPr lang="zh-TW" altLang="zh-TW" sz="2400" b="1" dirty="0">
                <a:solidFill>
                  <a:srgbClr val="FF0000"/>
                </a:solidFill>
              </a:rPr>
              <a:t>集會自由</a:t>
            </a:r>
            <a:r>
              <a:rPr lang="en-US" altLang="zh-TW" sz="2400" b="1" dirty="0">
                <a:solidFill>
                  <a:srgbClr val="FF0000"/>
                </a:solidFill>
              </a:rPr>
              <a:t>, </a:t>
            </a:r>
            <a:r>
              <a:rPr lang="zh-TW" altLang="zh-TW" sz="2400" b="1" dirty="0">
                <a:solidFill>
                  <a:srgbClr val="FF0000"/>
                </a:solidFill>
              </a:rPr>
              <a:t>請願自由</a:t>
            </a:r>
            <a:r>
              <a:rPr lang="en-US" altLang="zh-TW" sz="2400" b="1" dirty="0">
                <a:solidFill>
                  <a:srgbClr val="FF0000"/>
                </a:solidFill>
              </a:rPr>
              <a:t>) </a:t>
            </a:r>
            <a:r>
              <a:rPr lang="en-US" altLang="zh-TW" sz="2400" dirty="0"/>
              <a:t>states: “Congress shall make no law respecting an establishment of religion, or prohibiting the free exercise thereof; or abridging the freedom of speech, or of the press; or the right of the people peaceably to assemble, and to petition the Government for a redress of grievances.”</a:t>
            </a:r>
            <a:endParaRPr lang="zh-TW" altLang="zh-TW" sz="2400" dirty="0"/>
          </a:p>
        </p:txBody>
      </p:sp>
      <p:sp>
        <p:nvSpPr>
          <p:cNvPr id="3" name="矩形 2"/>
          <p:cNvSpPr/>
          <p:nvPr/>
        </p:nvSpPr>
        <p:spPr>
          <a:xfrm>
            <a:off x="251520" y="3147814"/>
            <a:ext cx="8280920" cy="1569660"/>
          </a:xfrm>
          <a:prstGeom prst="rect">
            <a:avLst/>
          </a:prstGeom>
        </p:spPr>
        <p:txBody>
          <a:bodyPr wrap="square">
            <a:spAutoFit/>
          </a:bodyPr>
          <a:lstStyle/>
          <a:p>
            <a:r>
              <a:rPr lang="en-US" altLang="zh-TW" sz="2400" b="1" dirty="0"/>
              <a:t>The 2</a:t>
            </a:r>
            <a:r>
              <a:rPr lang="en-US" altLang="zh-TW" sz="2400" b="1" baseline="30000" dirty="0"/>
              <a:t>nd</a:t>
            </a:r>
            <a:r>
              <a:rPr lang="en-US" altLang="zh-TW" sz="2400" b="1" dirty="0"/>
              <a:t> Amendment </a:t>
            </a:r>
            <a:r>
              <a:rPr lang="en-US" altLang="zh-TW" sz="2400" b="1" dirty="0">
                <a:solidFill>
                  <a:srgbClr val="FF0000"/>
                </a:solidFill>
              </a:rPr>
              <a:t>(Right to bear arms/</a:t>
            </a:r>
            <a:r>
              <a:rPr lang="zh-TW" altLang="zh-TW" sz="2400" b="1" dirty="0">
                <a:solidFill>
                  <a:srgbClr val="FF0000"/>
                </a:solidFill>
              </a:rPr>
              <a:t>擁有武器的權力</a:t>
            </a:r>
            <a:r>
              <a:rPr lang="en-US" altLang="zh-TW" sz="2400" b="1" dirty="0">
                <a:solidFill>
                  <a:srgbClr val="FF0000"/>
                </a:solidFill>
              </a:rPr>
              <a:t>) </a:t>
            </a:r>
            <a:r>
              <a:rPr lang="en-US" altLang="zh-TW" sz="2400" dirty="0"/>
              <a:t>states: “A well regulated Militia, being necessary to the security of a free State, the right of the people to keep and bear Arms, shall not be infringed.” </a:t>
            </a:r>
            <a:endParaRPr lang="zh-TW" altLang="zh-TW" sz="2400" dirty="0"/>
          </a:p>
        </p:txBody>
      </p:sp>
    </p:spTree>
    <p:extLst>
      <p:ext uri="{BB962C8B-B14F-4D97-AF65-F5344CB8AC3E}">
        <p14:creationId xmlns:p14="http://schemas.microsoft.com/office/powerpoint/2010/main" val="2302386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5536" y="411510"/>
            <a:ext cx="8496944" cy="2585323"/>
          </a:xfrm>
          <a:prstGeom prst="rect">
            <a:avLst/>
          </a:prstGeom>
        </p:spPr>
        <p:txBody>
          <a:bodyPr wrap="square">
            <a:spAutoFit/>
          </a:bodyPr>
          <a:lstStyle/>
          <a:p>
            <a:r>
              <a:rPr lang="en-US" altLang="zh-TW" sz="2400" b="1" dirty="0"/>
              <a:t>The 3</a:t>
            </a:r>
            <a:r>
              <a:rPr lang="en-US" altLang="zh-TW" sz="2400" b="1" baseline="30000" dirty="0"/>
              <a:t>rd</a:t>
            </a:r>
            <a:r>
              <a:rPr lang="en-US" altLang="zh-TW" sz="2400" b="1" dirty="0"/>
              <a:t> Amendment</a:t>
            </a:r>
            <a:r>
              <a:rPr lang="en-US" altLang="zh-TW" sz="2400" b="1" dirty="0">
                <a:solidFill>
                  <a:srgbClr val="FF0000"/>
                </a:solidFill>
              </a:rPr>
              <a:t> (Citizens do not have to house soldiers/</a:t>
            </a:r>
            <a:r>
              <a:rPr lang="zh-TW" altLang="zh-TW" sz="2400" b="1" dirty="0">
                <a:solidFill>
                  <a:srgbClr val="FF0000"/>
                </a:solidFill>
              </a:rPr>
              <a:t>可以拒絕軍人來家裡住</a:t>
            </a:r>
            <a:r>
              <a:rPr lang="en-US" altLang="zh-TW" sz="2400" b="1" dirty="0">
                <a:solidFill>
                  <a:srgbClr val="FF0000"/>
                </a:solidFill>
              </a:rPr>
              <a:t>) </a:t>
            </a:r>
            <a:r>
              <a:rPr lang="en-US" altLang="zh-TW" sz="2400" dirty="0"/>
              <a:t>addressed colonists' grievances with British soldiers, and has since played only a small role in legal cases. ... It reads, in full: “No Soldier shall, in time of peace be quartered in any house, without the consent of the Owner, nor in time of war, but in a manner to be prescribed by law.”</a:t>
            </a:r>
            <a:endParaRPr lang="zh-TW" altLang="zh-TW" sz="2400" dirty="0"/>
          </a:p>
          <a:p>
            <a:r>
              <a:rPr lang="en-US" altLang="zh-TW" dirty="0"/>
              <a:t> </a:t>
            </a:r>
            <a:endParaRPr lang="zh-TW" altLang="zh-TW" dirty="0"/>
          </a:p>
        </p:txBody>
      </p:sp>
      <p:sp>
        <p:nvSpPr>
          <p:cNvPr id="3" name="矩形 2"/>
          <p:cNvSpPr/>
          <p:nvPr/>
        </p:nvSpPr>
        <p:spPr>
          <a:xfrm>
            <a:off x="408906" y="3219822"/>
            <a:ext cx="8208912" cy="1200329"/>
          </a:xfrm>
          <a:prstGeom prst="rect">
            <a:avLst/>
          </a:prstGeom>
        </p:spPr>
        <p:txBody>
          <a:bodyPr wrap="square">
            <a:spAutoFit/>
          </a:bodyPr>
          <a:lstStyle/>
          <a:p>
            <a:r>
              <a:rPr lang="en-US" altLang="zh-TW" sz="2400" b="1" dirty="0"/>
              <a:t>The 4</a:t>
            </a:r>
            <a:r>
              <a:rPr lang="en-US" altLang="zh-TW" sz="2400" b="1" baseline="30000" dirty="0"/>
              <a:t>th</a:t>
            </a:r>
            <a:r>
              <a:rPr lang="en-US" altLang="zh-TW" sz="2400" b="1" dirty="0"/>
              <a:t> Amendment </a:t>
            </a:r>
            <a:r>
              <a:rPr lang="en-US" altLang="zh-TW" sz="2400" b="1" dirty="0">
                <a:solidFill>
                  <a:srgbClr val="FF0000"/>
                </a:solidFill>
              </a:rPr>
              <a:t>(No unreasonable search or arrest/</a:t>
            </a:r>
            <a:r>
              <a:rPr lang="zh-TW" altLang="zh-TW" sz="2400" b="1" dirty="0">
                <a:solidFill>
                  <a:srgbClr val="FF0000"/>
                </a:solidFill>
              </a:rPr>
              <a:t>不能隨意搜查或逮捕</a:t>
            </a:r>
            <a:r>
              <a:rPr lang="en-US" altLang="zh-TW" sz="2400" b="1" dirty="0">
                <a:solidFill>
                  <a:srgbClr val="FF0000"/>
                </a:solidFill>
              </a:rPr>
              <a:t>)</a:t>
            </a:r>
            <a:r>
              <a:rPr lang="en-US" altLang="zh-TW" sz="2400" b="1" dirty="0"/>
              <a:t> </a:t>
            </a:r>
            <a:r>
              <a:rPr lang="en-US" altLang="zh-TW" sz="2400" dirty="0"/>
              <a:t>protects people from unreasonable searches and seizures by the government.</a:t>
            </a:r>
            <a:r>
              <a:rPr lang="en-US" altLang="zh-TW" sz="2400" b="1" dirty="0"/>
              <a:t> </a:t>
            </a:r>
            <a:endParaRPr lang="zh-TW" altLang="zh-TW" sz="2400" b="1" dirty="0"/>
          </a:p>
        </p:txBody>
      </p:sp>
    </p:spTree>
    <p:extLst>
      <p:ext uri="{BB962C8B-B14F-4D97-AF65-F5344CB8AC3E}">
        <p14:creationId xmlns:p14="http://schemas.microsoft.com/office/powerpoint/2010/main" val="3624435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67544" y="248359"/>
            <a:ext cx="6336704" cy="461665"/>
          </a:xfrm>
          <a:prstGeom prst="rect">
            <a:avLst/>
          </a:prstGeom>
        </p:spPr>
        <p:txBody>
          <a:bodyPr wrap="square">
            <a:spAutoFit/>
          </a:bodyPr>
          <a:lstStyle/>
          <a:p>
            <a:r>
              <a:rPr lang="zh-TW" altLang="en-US" sz="2400" b="1" dirty="0">
                <a:solidFill>
                  <a:srgbClr val="FF0000"/>
                </a:solidFill>
                <a:sym typeface="Wingdings"/>
              </a:rPr>
              <a:t></a:t>
            </a:r>
            <a:r>
              <a:rPr lang="zh-TW" altLang="zh-TW" sz="2400" b="1" dirty="0"/>
              <a:t>習近平的稱呼</a:t>
            </a:r>
            <a:r>
              <a:rPr lang="en-US" altLang="zh-TW" sz="2400" b="1" dirty="0"/>
              <a:t>/Title of Xi </a:t>
            </a:r>
            <a:r>
              <a:rPr lang="en-US" altLang="zh-TW" sz="2400" b="1" dirty="0" err="1"/>
              <a:t>Jinping</a:t>
            </a:r>
            <a:r>
              <a:rPr lang="en-US" altLang="zh-TW" sz="2400" b="1" dirty="0"/>
              <a:t>:</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3341" y="2761939"/>
            <a:ext cx="632185" cy="632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4011301"/>
            <a:ext cx="642168" cy="428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393" y="979806"/>
            <a:ext cx="615133" cy="610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1010438" y="1986041"/>
            <a:ext cx="8036296" cy="461665"/>
          </a:xfrm>
          <a:prstGeom prst="rect">
            <a:avLst/>
          </a:prstGeom>
        </p:spPr>
        <p:txBody>
          <a:bodyPr wrap="square">
            <a:spAutoFit/>
          </a:bodyPr>
          <a:lstStyle/>
          <a:p>
            <a:pPr lvl="0"/>
            <a:r>
              <a:rPr lang="zh-TW" altLang="zh-TW" sz="2400" b="1" dirty="0"/>
              <a:t>中華人民共和國主席</a:t>
            </a:r>
            <a:r>
              <a:rPr lang="en-US" altLang="zh-TW" sz="2400" b="1" dirty="0"/>
              <a:t>/Chairman of People’s Republic of China</a:t>
            </a:r>
            <a:endParaRPr lang="zh-TW" altLang="zh-TW" sz="2400" b="1" dirty="0"/>
          </a:p>
        </p:txBody>
      </p:sp>
      <p:sp>
        <p:nvSpPr>
          <p:cNvPr id="5" name="矩形 4"/>
          <p:cNvSpPr/>
          <p:nvPr/>
        </p:nvSpPr>
        <p:spPr>
          <a:xfrm>
            <a:off x="1011926" y="915567"/>
            <a:ext cx="7744308" cy="830997"/>
          </a:xfrm>
          <a:prstGeom prst="rect">
            <a:avLst/>
          </a:prstGeom>
        </p:spPr>
        <p:txBody>
          <a:bodyPr wrap="square">
            <a:spAutoFit/>
          </a:bodyPr>
          <a:lstStyle/>
          <a:p>
            <a:r>
              <a:rPr lang="zh-TW" altLang="zh-TW" sz="2400" b="1" dirty="0"/>
              <a:t>中國共產黨中央委員會總書記</a:t>
            </a:r>
            <a:r>
              <a:rPr lang="en-US" altLang="zh-TW" sz="2400" b="1" dirty="0"/>
              <a:t>/General Secretary of Chinese Communist Party Central Committee</a:t>
            </a:r>
            <a:endParaRPr lang="zh-TW" altLang="en-US" sz="2400" b="1" dirty="0"/>
          </a:p>
        </p:txBody>
      </p:sp>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389" y="2017667"/>
            <a:ext cx="5921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矩形 5"/>
          <p:cNvSpPr/>
          <p:nvPr/>
        </p:nvSpPr>
        <p:spPr>
          <a:xfrm>
            <a:off x="1115616" y="2763849"/>
            <a:ext cx="7704856" cy="830997"/>
          </a:xfrm>
          <a:prstGeom prst="rect">
            <a:avLst/>
          </a:prstGeom>
        </p:spPr>
        <p:txBody>
          <a:bodyPr wrap="square">
            <a:spAutoFit/>
          </a:bodyPr>
          <a:lstStyle/>
          <a:p>
            <a:pPr lvl="0"/>
            <a:r>
              <a:rPr lang="zh-TW" altLang="zh-TW" sz="2400" b="1" dirty="0"/>
              <a:t>中國共產黨中央軍事委員會主席</a:t>
            </a:r>
            <a:r>
              <a:rPr lang="en-US" altLang="zh-TW" sz="2400" b="1" dirty="0"/>
              <a:t>/Chairman of Chinese Communist Party Central Military Committee</a:t>
            </a:r>
            <a:endParaRPr lang="zh-TW" altLang="zh-TW" sz="2400" b="1" dirty="0"/>
          </a:p>
        </p:txBody>
      </p:sp>
      <p:sp>
        <p:nvSpPr>
          <p:cNvPr id="7" name="矩形 6"/>
          <p:cNvSpPr/>
          <p:nvPr/>
        </p:nvSpPr>
        <p:spPr>
          <a:xfrm>
            <a:off x="1166540" y="3939902"/>
            <a:ext cx="7416824" cy="830997"/>
          </a:xfrm>
          <a:prstGeom prst="rect">
            <a:avLst/>
          </a:prstGeom>
        </p:spPr>
        <p:txBody>
          <a:bodyPr wrap="square">
            <a:spAutoFit/>
          </a:bodyPr>
          <a:lstStyle/>
          <a:p>
            <a:pPr lvl="0"/>
            <a:r>
              <a:rPr lang="zh-TW" altLang="zh-TW" sz="2400" b="1" dirty="0"/>
              <a:t>中華人民共和國中央軍事委員會主席</a:t>
            </a:r>
            <a:r>
              <a:rPr lang="en-US" altLang="zh-TW" sz="2400" b="1" dirty="0"/>
              <a:t>/Chairman of Central Military Committee of People’s Republic of China</a:t>
            </a:r>
            <a:endParaRPr lang="zh-TW" altLang="zh-TW" sz="2400" b="1" dirty="0"/>
          </a:p>
        </p:txBody>
      </p:sp>
    </p:spTree>
    <p:extLst>
      <p:ext uri="{BB962C8B-B14F-4D97-AF65-F5344CB8AC3E}">
        <p14:creationId xmlns:p14="http://schemas.microsoft.com/office/powerpoint/2010/main" val="2202742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1520" y="195486"/>
            <a:ext cx="8496944" cy="2308324"/>
          </a:xfrm>
          <a:prstGeom prst="rect">
            <a:avLst/>
          </a:prstGeom>
        </p:spPr>
        <p:txBody>
          <a:bodyPr wrap="square">
            <a:spAutoFit/>
          </a:bodyPr>
          <a:lstStyle/>
          <a:p>
            <a:r>
              <a:rPr lang="en-US" altLang="zh-TW" sz="2400" b="1" dirty="0"/>
              <a:t>The 5</a:t>
            </a:r>
            <a:r>
              <a:rPr lang="en-US" altLang="zh-TW" sz="2400" b="1" baseline="30000" dirty="0"/>
              <a:t>th</a:t>
            </a:r>
            <a:r>
              <a:rPr lang="en-US" altLang="zh-TW" sz="2400" b="1" dirty="0"/>
              <a:t> Amendment</a:t>
            </a:r>
            <a:r>
              <a:rPr lang="en-US" altLang="zh-TW" sz="2400" dirty="0"/>
              <a:t> </a:t>
            </a:r>
            <a:r>
              <a:rPr lang="en-US" altLang="zh-TW" sz="2400" b="1" dirty="0">
                <a:solidFill>
                  <a:srgbClr val="FF0000"/>
                </a:solidFill>
              </a:rPr>
              <a:t>(No double jeopardy or no witness against yourself/</a:t>
            </a:r>
            <a:r>
              <a:rPr lang="zh-TW" altLang="zh-TW" sz="2400" b="1" dirty="0">
                <a:solidFill>
                  <a:srgbClr val="FF0000"/>
                </a:solidFill>
              </a:rPr>
              <a:t>不能兩次審判同樣的罪</a:t>
            </a:r>
            <a:r>
              <a:rPr lang="en-US" altLang="zh-TW" sz="2400" b="1" dirty="0">
                <a:solidFill>
                  <a:srgbClr val="FF0000"/>
                </a:solidFill>
              </a:rPr>
              <a:t>, </a:t>
            </a:r>
            <a:r>
              <a:rPr lang="zh-TW" altLang="zh-TW" sz="2400" b="1" dirty="0">
                <a:solidFill>
                  <a:srgbClr val="FF0000"/>
                </a:solidFill>
              </a:rPr>
              <a:t>不能被自我定罪</a:t>
            </a:r>
            <a:r>
              <a:rPr lang="en-US" altLang="zh-TW" sz="2400" b="1" dirty="0">
                <a:solidFill>
                  <a:srgbClr val="FF0000"/>
                </a:solidFill>
              </a:rPr>
              <a:t>) </a:t>
            </a:r>
            <a:r>
              <a:rPr lang="en-US" altLang="zh-TW" sz="2400" dirty="0"/>
              <a:t>states "No person shall be held to answer for a capital, or otherwise infamous crime, unless on a presentment or indictment of a grand jury, except in cases arising in the land or naval forces, or in the militia, when in actual service in time of war or public danger; nor ...</a:t>
            </a:r>
            <a:endParaRPr lang="zh-TW" altLang="zh-TW" sz="2400" dirty="0"/>
          </a:p>
        </p:txBody>
      </p:sp>
      <p:sp>
        <p:nvSpPr>
          <p:cNvPr id="3" name="矩形 2"/>
          <p:cNvSpPr/>
          <p:nvPr/>
        </p:nvSpPr>
        <p:spPr>
          <a:xfrm>
            <a:off x="323528" y="2571750"/>
            <a:ext cx="7992888" cy="2308324"/>
          </a:xfrm>
          <a:prstGeom prst="rect">
            <a:avLst/>
          </a:prstGeom>
        </p:spPr>
        <p:txBody>
          <a:bodyPr wrap="square">
            <a:spAutoFit/>
          </a:bodyPr>
          <a:lstStyle/>
          <a:p>
            <a:r>
              <a:rPr lang="en-US" altLang="zh-TW" sz="2400" b="1" dirty="0"/>
              <a:t>The 6</a:t>
            </a:r>
            <a:r>
              <a:rPr lang="en-US" altLang="zh-TW" sz="2400" b="1" baseline="30000" dirty="0"/>
              <a:t>th</a:t>
            </a:r>
            <a:r>
              <a:rPr lang="en-US" altLang="zh-TW" sz="2400" b="1" dirty="0"/>
              <a:t> Amendment </a:t>
            </a:r>
            <a:r>
              <a:rPr lang="en-US" altLang="zh-TW" sz="2400" b="1" dirty="0">
                <a:solidFill>
                  <a:srgbClr val="FF0000"/>
                </a:solidFill>
              </a:rPr>
              <a:t>(Rights of accused in criminal cases to fair trial/</a:t>
            </a:r>
            <a:r>
              <a:rPr lang="zh-TW" altLang="zh-TW" sz="2400" b="1" dirty="0">
                <a:solidFill>
                  <a:srgbClr val="FF0000"/>
                </a:solidFill>
              </a:rPr>
              <a:t>受公正審判的權力</a:t>
            </a:r>
            <a:r>
              <a:rPr lang="en-US" altLang="zh-TW" sz="2400" b="1" dirty="0">
                <a:solidFill>
                  <a:srgbClr val="FF0000"/>
                </a:solidFill>
              </a:rPr>
              <a:t>)</a:t>
            </a:r>
            <a:r>
              <a:rPr lang="en-US" altLang="zh-TW" sz="2400" b="1" dirty="0"/>
              <a:t> </a:t>
            </a:r>
            <a:r>
              <a:rPr lang="en-US" altLang="zh-TW" sz="2400" dirty="0"/>
              <a:t>guarantees the rights of criminal defendants, including the right to a public trial without unnecessary delay, the right to a lawyer, the right to an impartial jury, and the right to know who your accusers are and the nature of the charges and evidence against you.</a:t>
            </a:r>
            <a:endParaRPr lang="zh-TW" altLang="zh-TW" sz="2400" dirty="0"/>
          </a:p>
        </p:txBody>
      </p:sp>
    </p:spTree>
    <p:extLst>
      <p:ext uri="{BB962C8B-B14F-4D97-AF65-F5344CB8AC3E}">
        <p14:creationId xmlns:p14="http://schemas.microsoft.com/office/powerpoint/2010/main" val="1074294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11560" y="555526"/>
            <a:ext cx="7632848" cy="830997"/>
          </a:xfrm>
          <a:prstGeom prst="rect">
            <a:avLst/>
          </a:prstGeom>
        </p:spPr>
        <p:txBody>
          <a:bodyPr wrap="square">
            <a:spAutoFit/>
          </a:bodyPr>
          <a:lstStyle/>
          <a:p>
            <a:r>
              <a:rPr lang="en-US" altLang="zh-TW" sz="2400" b="1" dirty="0"/>
              <a:t>The 7</a:t>
            </a:r>
            <a:r>
              <a:rPr lang="en-US" altLang="zh-TW" sz="2400" b="1" baseline="30000" dirty="0"/>
              <a:t>th</a:t>
            </a:r>
            <a:r>
              <a:rPr lang="en-US" altLang="zh-TW" sz="2400" b="1" dirty="0"/>
              <a:t> Amendment</a:t>
            </a:r>
            <a:r>
              <a:rPr lang="en-US" altLang="zh-TW" sz="2400" dirty="0"/>
              <a:t> </a:t>
            </a:r>
            <a:r>
              <a:rPr lang="en-US" altLang="zh-TW" sz="2400" b="1" dirty="0">
                <a:solidFill>
                  <a:srgbClr val="FF0000"/>
                </a:solidFill>
              </a:rPr>
              <a:t>(Trial by Jury/</a:t>
            </a:r>
            <a:r>
              <a:rPr lang="zh-TW" altLang="zh-TW" sz="2400" b="1" dirty="0">
                <a:solidFill>
                  <a:srgbClr val="FF0000"/>
                </a:solidFill>
              </a:rPr>
              <a:t>有陪審團的受審權力</a:t>
            </a:r>
            <a:r>
              <a:rPr lang="en-US" altLang="zh-TW" sz="2400" b="1" dirty="0">
                <a:solidFill>
                  <a:srgbClr val="FF0000"/>
                </a:solidFill>
              </a:rPr>
              <a:t>) </a:t>
            </a:r>
            <a:r>
              <a:rPr lang="en-US" altLang="zh-TW" sz="2400" dirty="0"/>
              <a:t>requires civil jury trials only in federal courts.</a:t>
            </a:r>
            <a:endParaRPr lang="zh-TW" altLang="en-US" sz="2400" dirty="0"/>
          </a:p>
        </p:txBody>
      </p:sp>
      <p:sp>
        <p:nvSpPr>
          <p:cNvPr id="3" name="矩形 2"/>
          <p:cNvSpPr/>
          <p:nvPr/>
        </p:nvSpPr>
        <p:spPr>
          <a:xfrm>
            <a:off x="705322" y="2211710"/>
            <a:ext cx="7632848" cy="1569660"/>
          </a:xfrm>
          <a:prstGeom prst="rect">
            <a:avLst/>
          </a:prstGeom>
        </p:spPr>
        <p:txBody>
          <a:bodyPr wrap="square">
            <a:spAutoFit/>
          </a:bodyPr>
          <a:lstStyle/>
          <a:p>
            <a:r>
              <a:rPr lang="en-US" altLang="zh-TW" sz="2400" b="1" dirty="0"/>
              <a:t>The 8</a:t>
            </a:r>
            <a:r>
              <a:rPr lang="en-US" altLang="zh-TW" sz="2400" b="1" baseline="30000" dirty="0"/>
              <a:t>th</a:t>
            </a:r>
            <a:r>
              <a:rPr lang="en-US" altLang="zh-TW" sz="2400" b="1" dirty="0"/>
              <a:t> Amendment</a:t>
            </a:r>
            <a:r>
              <a:rPr lang="en-US" altLang="zh-TW" sz="2400" dirty="0"/>
              <a:t> </a:t>
            </a:r>
            <a:r>
              <a:rPr lang="en-US" altLang="zh-TW" sz="2400" b="1" dirty="0">
                <a:solidFill>
                  <a:srgbClr val="FF0000"/>
                </a:solidFill>
              </a:rPr>
              <a:t>(No excessive bail, fines, or cruel and unusual punishment/</a:t>
            </a:r>
            <a:r>
              <a:rPr lang="zh-TW" altLang="zh-TW" sz="2400" b="1" dirty="0">
                <a:solidFill>
                  <a:srgbClr val="FF0000"/>
                </a:solidFill>
              </a:rPr>
              <a:t>不能天價保釋費用</a:t>
            </a:r>
            <a:r>
              <a:rPr lang="en-US" altLang="zh-TW" sz="2400" b="1" dirty="0">
                <a:solidFill>
                  <a:srgbClr val="FF0000"/>
                </a:solidFill>
              </a:rPr>
              <a:t>, </a:t>
            </a:r>
            <a:r>
              <a:rPr lang="zh-TW" altLang="zh-TW" sz="2400" b="1" dirty="0">
                <a:solidFill>
                  <a:srgbClr val="FF0000"/>
                </a:solidFill>
              </a:rPr>
              <a:t>不能殘酷的用刑</a:t>
            </a:r>
            <a:r>
              <a:rPr lang="en-US" altLang="zh-TW" sz="2400" b="1" dirty="0">
                <a:solidFill>
                  <a:srgbClr val="FF0000"/>
                </a:solidFill>
              </a:rPr>
              <a:t>)</a:t>
            </a:r>
            <a:r>
              <a:rPr lang="en-US" altLang="zh-TW" sz="2400" dirty="0"/>
              <a:t> states “Excessive bail shall not be required, nor excessive fines imposed, nor cruel and unusual punishments inflicted.”</a:t>
            </a:r>
            <a:endParaRPr lang="zh-TW" altLang="zh-TW" sz="2400" dirty="0"/>
          </a:p>
        </p:txBody>
      </p:sp>
    </p:spTree>
    <p:extLst>
      <p:ext uri="{BB962C8B-B14F-4D97-AF65-F5344CB8AC3E}">
        <p14:creationId xmlns:p14="http://schemas.microsoft.com/office/powerpoint/2010/main" val="4276284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23528" y="483518"/>
            <a:ext cx="8136904" cy="1569660"/>
          </a:xfrm>
          <a:prstGeom prst="rect">
            <a:avLst/>
          </a:prstGeom>
        </p:spPr>
        <p:txBody>
          <a:bodyPr wrap="square">
            <a:spAutoFit/>
          </a:bodyPr>
          <a:lstStyle/>
          <a:p>
            <a:r>
              <a:rPr lang="en-US" altLang="zh-TW" sz="2400" b="1" dirty="0"/>
              <a:t>The 9</a:t>
            </a:r>
            <a:r>
              <a:rPr lang="en-US" altLang="zh-TW" sz="2400" b="1" baseline="30000" dirty="0"/>
              <a:t>th</a:t>
            </a:r>
            <a:r>
              <a:rPr lang="en-US" altLang="zh-TW" sz="2400" b="1" dirty="0"/>
              <a:t> Amendment</a:t>
            </a:r>
            <a:r>
              <a:rPr lang="en-US" altLang="zh-TW" sz="2400" dirty="0"/>
              <a:t> </a:t>
            </a:r>
            <a:r>
              <a:rPr lang="en-US" altLang="zh-TW" sz="2400" b="1" dirty="0">
                <a:solidFill>
                  <a:srgbClr val="FF0000"/>
                </a:solidFill>
              </a:rPr>
              <a:t>(You have other rights not stated here/</a:t>
            </a:r>
            <a:r>
              <a:rPr lang="zh-TW" altLang="zh-TW" sz="2400" b="1" dirty="0">
                <a:solidFill>
                  <a:srgbClr val="FF0000"/>
                </a:solidFill>
              </a:rPr>
              <a:t>你的權力過多</a:t>
            </a:r>
            <a:r>
              <a:rPr lang="en-US" altLang="zh-TW" sz="2400" b="1" dirty="0">
                <a:solidFill>
                  <a:srgbClr val="FF0000"/>
                </a:solidFill>
              </a:rPr>
              <a:t>, </a:t>
            </a:r>
            <a:r>
              <a:rPr lang="zh-TW" altLang="zh-TW" sz="2400" b="1" dirty="0">
                <a:solidFill>
                  <a:srgbClr val="FF0000"/>
                </a:solidFill>
              </a:rPr>
              <a:t>這裡不及備載</a:t>
            </a:r>
            <a:r>
              <a:rPr lang="en-US" altLang="zh-TW" sz="2400" b="1" dirty="0">
                <a:solidFill>
                  <a:srgbClr val="FF0000"/>
                </a:solidFill>
              </a:rPr>
              <a:t>) </a:t>
            </a:r>
            <a:r>
              <a:rPr lang="en-US" altLang="zh-TW" sz="2400" dirty="0"/>
              <a:t>“The enumeration in the Constitution, of certain rights, shall not be construed to deny or disparage others retained by the people”.</a:t>
            </a:r>
            <a:endParaRPr lang="zh-TW" altLang="zh-TW" sz="2400" dirty="0"/>
          </a:p>
        </p:txBody>
      </p:sp>
      <p:sp>
        <p:nvSpPr>
          <p:cNvPr id="3" name="矩形 2"/>
          <p:cNvSpPr/>
          <p:nvPr/>
        </p:nvSpPr>
        <p:spPr>
          <a:xfrm>
            <a:off x="407079" y="2319536"/>
            <a:ext cx="8064896" cy="2308324"/>
          </a:xfrm>
          <a:prstGeom prst="rect">
            <a:avLst/>
          </a:prstGeom>
        </p:spPr>
        <p:txBody>
          <a:bodyPr wrap="square">
            <a:spAutoFit/>
          </a:bodyPr>
          <a:lstStyle/>
          <a:p>
            <a:r>
              <a:rPr lang="en-US" altLang="zh-TW" sz="2400" b="1" dirty="0"/>
              <a:t>The 10</a:t>
            </a:r>
            <a:r>
              <a:rPr lang="en-US" altLang="zh-TW" sz="2400" b="1" baseline="30000" dirty="0"/>
              <a:t>th</a:t>
            </a:r>
            <a:r>
              <a:rPr lang="en-US" altLang="zh-TW" sz="2400" b="1" dirty="0"/>
              <a:t> Amendment </a:t>
            </a:r>
            <a:r>
              <a:rPr lang="en-US" altLang="zh-TW" sz="2400" b="1" dirty="0">
                <a:solidFill>
                  <a:srgbClr val="FF0000"/>
                </a:solidFill>
              </a:rPr>
              <a:t>(Limited federal government, by default, rights are in the hands of people and state</a:t>
            </a:r>
            <a:r>
              <a:rPr lang="zh-TW" altLang="zh-TW" sz="2400" b="1" dirty="0">
                <a:solidFill>
                  <a:srgbClr val="FF0000"/>
                </a:solidFill>
              </a:rPr>
              <a:t>小政府</a:t>
            </a:r>
            <a:r>
              <a:rPr lang="en-US" altLang="zh-TW" sz="2400" b="1" dirty="0">
                <a:solidFill>
                  <a:srgbClr val="FF0000"/>
                </a:solidFill>
              </a:rPr>
              <a:t>, </a:t>
            </a:r>
            <a:r>
              <a:rPr lang="zh-TW" altLang="zh-TW" sz="2400" b="1" dirty="0">
                <a:solidFill>
                  <a:srgbClr val="FF0000"/>
                </a:solidFill>
              </a:rPr>
              <a:t>大多數權力在人民和州政府手中</a:t>
            </a:r>
            <a:r>
              <a:rPr lang="en-US" altLang="zh-TW" sz="2400" b="1" dirty="0">
                <a:solidFill>
                  <a:srgbClr val="FF0000"/>
                </a:solidFill>
              </a:rPr>
              <a:t>)</a:t>
            </a:r>
            <a:r>
              <a:rPr lang="en-US" altLang="zh-TW" sz="2400" dirty="0"/>
              <a:t> provides the powers “reserved” to the states. ... The powers not delegated to the United States by the Constitution, nor prohibited by it to the States, are reserved to the States respectively, or to the people.</a:t>
            </a:r>
            <a:endParaRPr lang="zh-TW" altLang="zh-TW" sz="2400" dirty="0"/>
          </a:p>
        </p:txBody>
      </p:sp>
    </p:spTree>
    <p:extLst>
      <p:ext uri="{BB962C8B-B14F-4D97-AF65-F5344CB8AC3E}">
        <p14:creationId xmlns:p14="http://schemas.microsoft.com/office/powerpoint/2010/main" val="1791633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11560" y="411510"/>
            <a:ext cx="7632848" cy="2092881"/>
          </a:xfrm>
          <a:prstGeom prst="rect">
            <a:avLst/>
          </a:prstGeom>
          <a:ln w="38100"/>
        </p:spPr>
        <p:style>
          <a:lnRef idx="2">
            <a:schemeClr val="accent5"/>
          </a:lnRef>
          <a:fillRef idx="1">
            <a:schemeClr val="lt1"/>
          </a:fillRef>
          <a:effectRef idx="0">
            <a:schemeClr val="accent5"/>
          </a:effectRef>
          <a:fontRef idx="minor">
            <a:schemeClr val="dk1"/>
          </a:fontRef>
        </p:style>
        <p:txBody>
          <a:bodyPr wrap="square">
            <a:spAutoFit/>
          </a:bodyPr>
          <a:lstStyle/>
          <a:p>
            <a:r>
              <a:rPr lang="zh-TW" altLang="zh-TW" sz="2600" b="1" dirty="0"/>
              <a:t>將來要的中國政府</a:t>
            </a:r>
            <a:r>
              <a:rPr lang="en-US" altLang="zh-TW" sz="2600" b="1" dirty="0"/>
              <a:t>, </a:t>
            </a:r>
            <a:r>
              <a:rPr lang="zh-TW" altLang="zh-TW" sz="2600" b="1" dirty="0"/>
              <a:t>不是一個強權的政府</a:t>
            </a:r>
            <a:r>
              <a:rPr lang="en-US" altLang="zh-TW" sz="2600" b="1" dirty="0"/>
              <a:t>, </a:t>
            </a:r>
            <a:r>
              <a:rPr lang="zh-TW" altLang="zh-TW" sz="2600" b="1" dirty="0"/>
              <a:t>而是一個尊重人民權力的政府</a:t>
            </a:r>
            <a:r>
              <a:rPr lang="en-US" altLang="zh-TW" sz="2600" b="1" dirty="0"/>
              <a:t>. </a:t>
            </a:r>
          </a:p>
          <a:p>
            <a:r>
              <a:rPr lang="en-US" altLang="zh-TW" sz="2600" b="1" dirty="0"/>
              <a:t>The ideal future Chinese government will not be a powerful government, but a government that respects the rights of people.</a:t>
            </a:r>
            <a:endParaRPr lang="zh-TW" altLang="en-US" sz="2600" b="1"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1840" y="2747296"/>
            <a:ext cx="3120578" cy="1962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230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903848" y="335092"/>
            <a:ext cx="3604256" cy="523220"/>
          </a:xfrm>
          <a:prstGeom prst="rect">
            <a:avLst/>
          </a:prstGeom>
          <a:ln w="38100"/>
        </p:spPr>
        <p:style>
          <a:lnRef idx="1">
            <a:schemeClr val="accent5"/>
          </a:lnRef>
          <a:fillRef idx="2">
            <a:schemeClr val="accent5"/>
          </a:fillRef>
          <a:effectRef idx="1">
            <a:schemeClr val="accent5"/>
          </a:effectRef>
          <a:fontRef idx="minor">
            <a:schemeClr val="dk1"/>
          </a:fontRef>
        </p:style>
        <p:txBody>
          <a:bodyPr wrap="none">
            <a:spAutoFit/>
          </a:bodyPr>
          <a:lstStyle/>
          <a:p>
            <a:r>
              <a:rPr lang="en-US" altLang="zh-TW" sz="2800" b="1" dirty="0">
                <a:solidFill>
                  <a:srgbClr val="FF0000"/>
                </a:solidFill>
              </a:rPr>
              <a:t>IV. </a:t>
            </a:r>
            <a:r>
              <a:rPr lang="en-US" altLang="zh-TW" sz="2800" b="1" dirty="0"/>
              <a:t>How?/</a:t>
            </a:r>
            <a:r>
              <a:rPr lang="zh-TW" altLang="en-US" sz="2800" b="1" dirty="0"/>
              <a:t>該如何做呢</a:t>
            </a:r>
            <a:r>
              <a:rPr lang="en-US" altLang="zh-TW" sz="2800" b="1" dirty="0"/>
              <a:t>?</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1155204"/>
            <a:ext cx="4536504" cy="3664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0580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67544" y="195486"/>
            <a:ext cx="7416824" cy="892552"/>
          </a:xfrm>
          <a:prstGeom prst="rect">
            <a:avLst/>
          </a:prstGeom>
        </p:spPr>
        <p:txBody>
          <a:bodyPr wrap="square">
            <a:spAutoFit/>
          </a:bodyPr>
          <a:lstStyle/>
          <a:p>
            <a:r>
              <a:rPr lang="en-US" altLang="zh-TW" sz="2600" b="1" dirty="0">
                <a:solidFill>
                  <a:srgbClr val="FF0000"/>
                </a:solidFill>
              </a:rPr>
              <a:t>A. </a:t>
            </a:r>
            <a:r>
              <a:rPr lang="en-US" altLang="zh-TW" sz="2600" b="1" u="sng" dirty="0"/>
              <a:t>Leader responds to the initiative of the people</a:t>
            </a:r>
          </a:p>
          <a:p>
            <a:r>
              <a:rPr lang="zh-TW" altLang="en-US" sz="2600" b="1" dirty="0"/>
              <a:t>    </a:t>
            </a:r>
            <a:r>
              <a:rPr lang="zh-TW" altLang="zh-TW" sz="2600" b="1" u="sng" dirty="0"/>
              <a:t>領導人回應百姓的需求</a:t>
            </a:r>
            <a:r>
              <a:rPr lang="en-US" altLang="zh-TW" sz="2600" b="1" u="sng" dirty="0"/>
              <a:t>.</a:t>
            </a:r>
            <a:endParaRPr lang="zh-TW" altLang="zh-TW" sz="2600" b="1" u="sng"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1202" y="1275606"/>
            <a:ext cx="2675792"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6996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22388" y="483518"/>
            <a:ext cx="4072846" cy="492443"/>
          </a:xfrm>
          <a:prstGeom prst="rect">
            <a:avLst/>
          </a:prstGeom>
        </p:spPr>
        <p:txBody>
          <a:bodyPr wrap="none">
            <a:spAutoFit/>
          </a:bodyPr>
          <a:lstStyle/>
          <a:p>
            <a:r>
              <a:rPr lang="en-US" altLang="zh-TW" sz="2600" b="1" dirty="0">
                <a:solidFill>
                  <a:srgbClr val="FF0000"/>
                </a:solidFill>
              </a:rPr>
              <a:t>B. </a:t>
            </a:r>
            <a:r>
              <a:rPr lang="en-US" altLang="zh-TW" sz="2600" b="1" u="sng" dirty="0"/>
              <a:t>Interposition </a:t>
            </a:r>
            <a:r>
              <a:rPr lang="zh-TW" altLang="zh-TW" sz="2600" b="1" u="sng" dirty="0"/>
              <a:t>權柄介入說</a:t>
            </a:r>
            <a:endParaRPr lang="zh-TW" altLang="zh-TW" sz="2600" u="sng" dirty="0"/>
          </a:p>
        </p:txBody>
      </p:sp>
      <p:sp>
        <p:nvSpPr>
          <p:cNvPr id="5" name="矩形 4"/>
          <p:cNvSpPr/>
          <p:nvPr/>
        </p:nvSpPr>
        <p:spPr>
          <a:xfrm>
            <a:off x="1053158" y="1365674"/>
            <a:ext cx="4360937" cy="830997"/>
          </a:xfrm>
          <a:prstGeom prst="rect">
            <a:avLst/>
          </a:prstGeom>
        </p:spPr>
        <p:txBody>
          <a:bodyPr wrap="none">
            <a:spAutoFit/>
          </a:bodyPr>
          <a:lstStyle/>
          <a:p>
            <a:r>
              <a:rPr lang="zh-TW" altLang="zh-TW" sz="2400" b="1" dirty="0"/>
              <a:t>美國獨立戰爭的革命</a:t>
            </a:r>
            <a:endParaRPr lang="en-US" altLang="zh-TW" sz="2400" b="1" dirty="0"/>
          </a:p>
          <a:p>
            <a:r>
              <a:rPr lang="en-US" altLang="zh-TW" sz="2400" b="1" dirty="0"/>
              <a:t>the American Revolutionary War</a:t>
            </a:r>
            <a:endParaRPr lang="zh-TW" altLang="en-US" sz="2400" b="1" dirty="0"/>
          </a:p>
        </p:txBody>
      </p:sp>
      <p:sp>
        <p:nvSpPr>
          <p:cNvPr id="6" name="矩形 5"/>
          <p:cNvSpPr/>
          <p:nvPr/>
        </p:nvSpPr>
        <p:spPr>
          <a:xfrm>
            <a:off x="1043608" y="3442692"/>
            <a:ext cx="7272808" cy="1200329"/>
          </a:xfrm>
          <a:prstGeom prst="rect">
            <a:avLst/>
          </a:prstGeom>
        </p:spPr>
        <p:txBody>
          <a:bodyPr wrap="square">
            <a:spAutoFit/>
          </a:bodyPr>
          <a:lstStyle/>
          <a:p>
            <a:r>
              <a:rPr lang="zh-TW" altLang="zh-TW" sz="2400" b="1" dirty="0"/>
              <a:t>這些次級的領導人就是美國</a:t>
            </a:r>
            <a:r>
              <a:rPr lang="en-US" altLang="zh-TW" sz="2400" b="1" dirty="0"/>
              <a:t>13</a:t>
            </a:r>
            <a:r>
              <a:rPr lang="zh-TW" altLang="zh-TW" sz="2400" b="1" dirty="0"/>
              <a:t>州議會的議員們</a:t>
            </a:r>
            <a:r>
              <a:rPr lang="en-US" altLang="zh-TW" sz="2400" b="1" dirty="0"/>
              <a:t>. </a:t>
            </a:r>
          </a:p>
          <a:p>
            <a:r>
              <a:rPr lang="en-US" altLang="zh-TW" sz="2400" b="1" dirty="0"/>
              <a:t>These secondary leaders are members of the 13 U.S. state legislatures.</a:t>
            </a:r>
            <a:endParaRPr lang="zh-TW" altLang="en-US" sz="2400" b="1" dirty="0"/>
          </a:p>
        </p:txBody>
      </p:sp>
      <p:sp>
        <p:nvSpPr>
          <p:cNvPr id="3" name="向下箭號 2"/>
          <p:cNvSpPr/>
          <p:nvPr/>
        </p:nvSpPr>
        <p:spPr>
          <a:xfrm>
            <a:off x="3131840" y="2283718"/>
            <a:ext cx="576064" cy="102315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1187624" y="2425961"/>
            <a:ext cx="1838708" cy="461665"/>
          </a:xfrm>
          <a:prstGeom prst="rect">
            <a:avLst/>
          </a:prstGeom>
        </p:spPr>
        <p:txBody>
          <a:bodyPr wrap="none">
            <a:spAutoFit/>
          </a:bodyPr>
          <a:lstStyle/>
          <a:p>
            <a:r>
              <a:rPr lang="en-US" altLang="zh-TW" sz="2400" b="1" dirty="0">
                <a:solidFill>
                  <a:srgbClr val="FF0000"/>
                </a:solidFill>
              </a:rPr>
              <a:t>Interposition</a:t>
            </a:r>
            <a:endParaRPr lang="zh-TW" altLang="en-US" sz="2400" dirty="0">
              <a:solidFill>
                <a:srgbClr val="FF0000"/>
              </a:solidFill>
            </a:endParaRPr>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9299" y="1190021"/>
            <a:ext cx="2557117" cy="1235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3397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2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3" grpId="0" animBg="1"/>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717150"/>
            <a:ext cx="3982201" cy="265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920" y="1532731"/>
            <a:ext cx="4688904" cy="2646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611560" y="555526"/>
            <a:ext cx="7776864" cy="492443"/>
          </a:xfrm>
          <a:prstGeom prst="rect">
            <a:avLst/>
          </a:prstGeom>
        </p:spPr>
        <p:txBody>
          <a:bodyPr wrap="square">
            <a:spAutoFit/>
          </a:bodyPr>
          <a:lstStyle/>
          <a:p>
            <a:r>
              <a:rPr lang="zh-TW" altLang="zh-TW" sz="2600" b="1" dirty="0"/>
              <a:t>維權律師</a:t>
            </a:r>
            <a:r>
              <a:rPr lang="en-US" altLang="zh-TW" sz="2600" b="1" dirty="0"/>
              <a:t> (Human Rights Lawyers/Civil Rights Lawyers)</a:t>
            </a:r>
            <a:endParaRPr lang="zh-TW" altLang="en-US" sz="2600" b="1" dirty="0"/>
          </a:p>
        </p:txBody>
      </p:sp>
    </p:spTree>
    <p:extLst>
      <p:ext uri="{BB962C8B-B14F-4D97-AF65-F5344CB8AC3E}">
        <p14:creationId xmlns:p14="http://schemas.microsoft.com/office/powerpoint/2010/main" val="42691504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6598" y="2091655"/>
            <a:ext cx="3619500" cy="217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683568" y="483518"/>
            <a:ext cx="4014240" cy="492443"/>
          </a:xfrm>
          <a:prstGeom prst="rect">
            <a:avLst/>
          </a:prstGeom>
        </p:spPr>
        <p:txBody>
          <a:bodyPr wrap="none">
            <a:spAutoFit/>
          </a:bodyPr>
          <a:lstStyle/>
          <a:p>
            <a:r>
              <a:rPr lang="en-US" altLang="zh-TW" sz="2600" b="1" dirty="0">
                <a:solidFill>
                  <a:srgbClr val="FF0000"/>
                </a:solidFill>
              </a:rPr>
              <a:t>C. </a:t>
            </a:r>
            <a:r>
              <a:rPr lang="en-US" altLang="zh-TW" sz="2600" b="1" u="sng" dirty="0"/>
              <a:t>Other Means</a:t>
            </a:r>
            <a:r>
              <a:rPr lang="zh-TW" altLang="zh-TW" sz="2600" b="1" u="sng" dirty="0"/>
              <a:t>其他的方法</a:t>
            </a:r>
            <a:endParaRPr lang="zh-TW" altLang="zh-TW" sz="2600" u="sng"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508076"/>
            <a:ext cx="3096344"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088" y="2091655"/>
            <a:ext cx="3561747" cy="2137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2569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4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07257" y="411510"/>
            <a:ext cx="2525050" cy="523220"/>
          </a:xfrm>
          <a:prstGeom prst="rect">
            <a:avLst/>
          </a:prstGeom>
          <a:solidFill>
            <a:srgbClr val="FFFF00"/>
          </a:solidFill>
        </p:spPr>
        <p:txBody>
          <a:bodyPr wrap="none">
            <a:spAutoFit/>
          </a:bodyPr>
          <a:lstStyle/>
          <a:p>
            <a:r>
              <a:rPr lang="en-US" altLang="zh-TW" sz="2800" b="1" dirty="0">
                <a:solidFill>
                  <a:srgbClr val="FF0000"/>
                </a:solidFill>
              </a:rPr>
              <a:t>Conclusion</a:t>
            </a:r>
            <a:r>
              <a:rPr lang="zh-TW" altLang="zh-TW" sz="2800" b="1" dirty="0">
                <a:solidFill>
                  <a:srgbClr val="FF0000"/>
                </a:solidFill>
              </a:rPr>
              <a:t>結論</a:t>
            </a:r>
            <a:endParaRPr lang="zh-TW" altLang="zh-TW" sz="2800" dirty="0">
              <a:solidFill>
                <a:srgbClr val="FF0000"/>
              </a:solidFill>
            </a:endParaRPr>
          </a:p>
        </p:txBody>
      </p:sp>
      <p:sp>
        <p:nvSpPr>
          <p:cNvPr id="3" name="矩形 2"/>
          <p:cNvSpPr/>
          <p:nvPr/>
        </p:nvSpPr>
        <p:spPr>
          <a:xfrm>
            <a:off x="507257" y="1347614"/>
            <a:ext cx="8064896" cy="2893100"/>
          </a:xfrm>
          <a:prstGeom prst="rect">
            <a:avLst/>
          </a:prstGeom>
        </p:spPr>
        <p:txBody>
          <a:bodyPr wrap="square">
            <a:spAutoFit/>
          </a:bodyPr>
          <a:lstStyle/>
          <a:p>
            <a:r>
              <a:rPr lang="zh-TW" altLang="zh-TW" sz="2600" b="1" dirty="0"/>
              <a:t>讓我們為中國禱告</a:t>
            </a:r>
            <a:r>
              <a:rPr lang="en-US" altLang="zh-TW" sz="2600" b="1" dirty="0"/>
              <a:t>, </a:t>
            </a:r>
            <a:r>
              <a:rPr lang="zh-TW" altLang="zh-TW" sz="2600" b="1" dirty="0"/>
              <a:t>讓中國成為民主</a:t>
            </a:r>
            <a:r>
              <a:rPr lang="en-US" altLang="zh-TW" sz="2600" b="1" dirty="0"/>
              <a:t>, </a:t>
            </a:r>
            <a:r>
              <a:rPr lang="zh-TW" altLang="zh-TW" sz="2600" b="1" dirty="0"/>
              <a:t>自由</a:t>
            </a:r>
            <a:r>
              <a:rPr lang="en-US" altLang="zh-TW" sz="2600" b="1" dirty="0"/>
              <a:t>, </a:t>
            </a:r>
            <a:r>
              <a:rPr lang="zh-TW" altLang="zh-TW" sz="2600" b="1" dirty="0"/>
              <a:t>法治的社會</a:t>
            </a:r>
            <a:r>
              <a:rPr lang="en-US" altLang="zh-TW" sz="2600" b="1" dirty="0"/>
              <a:t>. (Free, Law-abiding, and Democratic Society). </a:t>
            </a:r>
            <a:r>
              <a:rPr lang="zh-TW" altLang="zh-TW" sz="2600" b="1" dirty="0"/>
              <a:t>讓六四被屠殺的那些為了中國的民主法治而出來遊行的人</a:t>
            </a:r>
            <a:r>
              <a:rPr lang="en-US" altLang="zh-TW" sz="2600" b="1" dirty="0"/>
              <a:t>, </a:t>
            </a:r>
            <a:r>
              <a:rPr lang="zh-TW" altLang="zh-TW" sz="2600" b="1" dirty="0"/>
              <a:t>他們的死不至於白白的死</a:t>
            </a:r>
            <a:r>
              <a:rPr lang="en-US" altLang="zh-TW" sz="2600" b="1" dirty="0"/>
              <a:t>. </a:t>
            </a:r>
          </a:p>
          <a:p>
            <a:r>
              <a:rPr lang="en-US" altLang="zh-TW" sz="2600" b="1" dirty="0"/>
              <a:t>Let us pray to God that China will become a Free, Law-abiding, and Democratic Society. Don't let those who were massacred for China's democracy  die in vain.</a:t>
            </a:r>
            <a:endParaRPr lang="zh-TW" altLang="zh-TW" sz="2600" b="1" dirty="0"/>
          </a:p>
        </p:txBody>
      </p:sp>
    </p:spTree>
    <p:extLst>
      <p:ext uri="{BB962C8B-B14F-4D97-AF65-F5344CB8AC3E}">
        <p14:creationId xmlns:p14="http://schemas.microsoft.com/office/powerpoint/2010/main" val="41319542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55576" y="800148"/>
            <a:ext cx="7488832" cy="492443"/>
          </a:xfrm>
          <a:prstGeom prst="rect">
            <a:avLst/>
          </a:prstGeom>
          <a:ln w="38100"/>
        </p:spPr>
        <p:style>
          <a:lnRef idx="1">
            <a:schemeClr val="accent2"/>
          </a:lnRef>
          <a:fillRef idx="2">
            <a:schemeClr val="accent2"/>
          </a:fillRef>
          <a:effectRef idx="1">
            <a:schemeClr val="accent2"/>
          </a:effectRef>
          <a:fontRef idx="minor">
            <a:schemeClr val="dk1"/>
          </a:fontRef>
        </p:style>
        <p:txBody>
          <a:bodyPr wrap="square">
            <a:spAutoFit/>
          </a:bodyPr>
          <a:lstStyle/>
          <a:p>
            <a:r>
              <a:rPr lang="zh-TW" altLang="zh-TW" sz="2600" b="1" dirty="0"/>
              <a:t>從聖經的角度</a:t>
            </a:r>
            <a:r>
              <a:rPr lang="en-US" altLang="zh-TW" sz="2600" b="1" dirty="0"/>
              <a:t>, </a:t>
            </a:r>
            <a:r>
              <a:rPr lang="zh-TW" altLang="zh-TW" sz="2600" b="1" dirty="0"/>
              <a:t>甚麼樣的政權</a:t>
            </a:r>
            <a:r>
              <a:rPr lang="en-US" altLang="zh-TW" sz="2600" b="1" dirty="0"/>
              <a:t>, </a:t>
            </a:r>
            <a:r>
              <a:rPr lang="zh-TW" altLang="zh-TW" sz="2600" b="1" dirty="0"/>
              <a:t>才是一個好的政權</a:t>
            </a:r>
            <a:r>
              <a:rPr lang="en-US" altLang="zh-TW" sz="2600" b="1" dirty="0"/>
              <a:t>? </a:t>
            </a:r>
            <a:endParaRPr lang="zh-TW" altLang="en-US" sz="2600" b="1"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60" y="2046534"/>
            <a:ext cx="2724037" cy="21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203" y="1973509"/>
            <a:ext cx="5240946" cy="2327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12561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23528" y="411510"/>
            <a:ext cx="8496944" cy="4524315"/>
          </a:xfrm>
          <a:prstGeom prst="rect">
            <a:avLst/>
          </a:prstGeom>
        </p:spPr>
        <p:txBody>
          <a:bodyPr wrap="square">
            <a:spAutoFit/>
          </a:bodyPr>
          <a:lstStyle/>
          <a:p>
            <a:r>
              <a:rPr lang="en-US" altLang="zh-TW" sz="2400" b="1" baseline="30000" dirty="0"/>
              <a:t>1</a:t>
            </a:r>
            <a:r>
              <a:rPr lang="zh-TW" altLang="zh-TW" sz="2400" b="1" dirty="0"/>
              <a:t>在上有權柄的，人人當順服他，因為沒有權柄不是出於神的。凡掌權的都是神所命的。</a:t>
            </a:r>
            <a:r>
              <a:rPr lang="en-US" altLang="zh-TW" sz="2400" b="1" baseline="30000" dirty="0"/>
              <a:t>2</a:t>
            </a:r>
            <a:r>
              <a:rPr lang="zh-TW" altLang="zh-TW" sz="2400" b="1" dirty="0"/>
              <a:t>所以，抗拒掌權的就是抗拒神的命；抗拒的必自取刑罰。</a:t>
            </a:r>
            <a:r>
              <a:rPr lang="en-US" altLang="zh-TW" sz="2400" b="1" baseline="30000" dirty="0"/>
              <a:t>3</a:t>
            </a:r>
            <a:r>
              <a:rPr lang="zh-TW" altLang="zh-TW" sz="2400" b="1" dirty="0"/>
              <a:t>作官的原不是叫行善的懼怕，乃是叫作惡的懼怕。你願意不懼怕掌權的麼？你只要行善，就可得他的稱讚；</a:t>
            </a:r>
            <a:endParaRPr lang="en-US" altLang="zh-TW" sz="2400" b="1" dirty="0"/>
          </a:p>
          <a:p>
            <a:r>
              <a:rPr lang="en-US" altLang="zh-TW" sz="2400" b="1" baseline="30000" dirty="0"/>
              <a:t>1</a:t>
            </a:r>
            <a:r>
              <a:rPr lang="en-US" altLang="zh-TW" sz="2400" b="1" dirty="0"/>
              <a:t>Let every person be subject to the governing authorities. For there is no authority except from God, and those that exist have been instituted by God. </a:t>
            </a:r>
            <a:r>
              <a:rPr lang="en-US" altLang="zh-TW" sz="2400" b="1" baseline="30000" dirty="0"/>
              <a:t>2</a:t>
            </a:r>
            <a:r>
              <a:rPr lang="en-US" altLang="zh-TW" sz="2400" b="1" dirty="0"/>
              <a:t>Therefore whoever resists the authorities resists what God has appointed, and those who resist will incur judgment. </a:t>
            </a:r>
            <a:r>
              <a:rPr lang="en-US" altLang="zh-TW" sz="2400" b="1" baseline="30000" dirty="0"/>
              <a:t>3</a:t>
            </a:r>
            <a:r>
              <a:rPr lang="en-US" altLang="zh-TW" sz="2400" b="1" dirty="0"/>
              <a:t>For rulers are not a terror to good conduct, but to bad. Would you have no fear of the one who is in authority? Then do what is good, and you will receive his approval, </a:t>
            </a:r>
            <a:endParaRPr lang="zh-TW" altLang="en-US" sz="2400" b="1" dirty="0"/>
          </a:p>
        </p:txBody>
      </p:sp>
    </p:spTree>
    <p:extLst>
      <p:ext uri="{BB962C8B-B14F-4D97-AF65-F5344CB8AC3E}">
        <p14:creationId xmlns:p14="http://schemas.microsoft.com/office/powerpoint/2010/main" val="25172002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23528" y="316850"/>
            <a:ext cx="8424936" cy="4401205"/>
          </a:xfrm>
          <a:prstGeom prst="rect">
            <a:avLst/>
          </a:prstGeom>
        </p:spPr>
        <p:txBody>
          <a:bodyPr wrap="square">
            <a:spAutoFit/>
          </a:bodyPr>
          <a:lstStyle/>
          <a:p>
            <a:r>
              <a:rPr lang="en-US" altLang="zh-TW" sz="2400" b="1" baseline="30000" dirty="0"/>
              <a:t>4</a:t>
            </a:r>
            <a:r>
              <a:rPr lang="zh-TW" altLang="zh-TW" sz="2400" b="1" dirty="0"/>
              <a:t>因為他是神的用人，是與你有益的。你若作惡，卻當懼怕；因為他不是空空的佩劍，他是神的用人，是伸冤的，刑罰那作惡的。</a:t>
            </a:r>
            <a:r>
              <a:rPr lang="en-US" altLang="zh-TW" sz="2400" b="1" baseline="30000" dirty="0"/>
              <a:t>5</a:t>
            </a:r>
            <a:r>
              <a:rPr lang="zh-TW" altLang="zh-TW" sz="2400" b="1" dirty="0"/>
              <a:t>所以你們必須順服，不但是因為刑罰，也是因為良心。 </a:t>
            </a:r>
            <a:endParaRPr lang="en-US" altLang="zh-TW" sz="2400" b="1" dirty="0"/>
          </a:p>
          <a:p>
            <a:endParaRPr lang="en-US" altLang="zh-TW" sz="2400" b="1" baseline="30000" dirty="0"/>
          </a:p>
          <a:p>
            <a:r>
              <a:rPr lang="en-US" altLang="zh-TW" sz="2400" b="1" baseline="30000" dirty="0"/>
              <a:t>4</a:t>
            </a:r>
            <a:r>
              <a:rPr lang="en-US" altLang="zh-TW" sz="2400" b="1" dirty="0"/>
              <a:t>for he is God's servant for your good. </a:t>
            </a:r>
          </a:p>
          <a:p>
            <a:r>
              <a:rPr lang="en-US" altLang="zh-TW" sz="2400" b="1" dirty="0"/>
              <a:t>But if you do wrong, be afraid, for he</a:t>
            </a:r>
          </a:p>
          <a:p>
            <a:r>
              <a:rPr lang="en-US" altLang="zh-TW" sz="2400" b="1" dirty="0"/>
              <a:t> does not bear the sword in vain. For </a:t>
            </a:r>
          </a:p>
          <a:p>
            <a:r>
              <a:rPr lang="en-US" altLang="zh-TW" sz="2400" b="1" dirty="0"/>
              <a:t>he is the servant of God, an avenger </a:t>
            </a:r>
          </a:p>
          <a:p>
            <a:r>
              <a:rPr lang="en-US" altLang="zh-TW" sz="2400" b="1" dirty="0"/>
              <a:t>who carries out God's wrath on the </a:t>
            </a:r>
          </a:p>
          <a:p>
            <a:r>
              <a:rPr lang="en-US" altLang="zh-TW" sz="2400" b="1" dirty="0"/>
              <a:t>wrongdoer. </a:t>
            </a:r>
            <a:r>
              <a:rPr lang="en-US" altLang="zh-TW" sz="2400" b="1" baseline="30000" dirty="0"/>
              <a:t>5</a:t>
            </a:r>
            <a:r>
              <a:rPr lang="en-US" altLang="zh-TW" sz="2400" b="1" dirty="0"/>
              <a:t>Therefore one must be in </a:t>
            </a:r>
          </a:p>
          <a:p>
            <a:r>
              <a:rPr lang="en-US" altLang="zh-TW" sz="2400" b="1" dirty="0"/>
              <a:t>subjection, not only to avoid God's wrath</a:t>
            </a:r>
          </a:p>
          <a:p>
            <a:r>
              <a:rPr lang="en-US" altLang="zh-TW" sz="2400" b="1" dirty="0"/>
              <a:t> but also for the sake of conscience. </a:t>
            </a:r>
            <a:endParaRPr lang="zh-TW" altLang="en-US" sz="2400" b="1" dirty="0"/>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60" y="2196058"/>
            <a:ext cx="2027813" cy="201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44335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96119" y="334392"/>
            <a:ext cx="8568952" cy="3046988"/>
          </a:xfrm>
          <a:prstGeom prst="rect">
            <a:avLst/>
          </a:prstGeom>
        </p:spPr>
        <p:txBody>
          <a:bodyPr wrap="square">
            <a:spAutoFit/>
          </a:bodyPr>
          <a:lstStyle/>
          <a:p>
            <a:r>
              <a:rPr lang="en-US" altLang="zh-TW" sz="2400" b="1" baseline="30000" dirty="0"/>
              <a:t>6</a:t>
            </a:r>
            <a:r>
              <a:rPr lang="zh-TW" altLang="zh-TW" sz="2400" b="1" dirty="0"/>
              <a:t>你們納糧，也為這個緣故；因他們是神的差役，常常特管這事。</a:t>
            </a:r>
            <a:r>
              <a:rPr lang="en-US" altLang="zh-TW" sz="2400" b="1" baseline="30000" dirty="0"/>
              <a:t>7</a:t>
            </a:r>
            <a:r>
              <a:rPr lang="zh-TW" altLang="zh-TW" sz="2400" b="1" dirty="0"/>
              <a:t>凡人所當得的，就給他。當得糧的，給他納糧；當得稅的，給他上稅；當懼怕的，懼怕他；當恭敬的，恭敬他</a:t>
            </a:r>
            <a:r>
              <a:rPr lang="zh-TW" altLang="en-US" sz="2400" b="1" dirty="0"/>
              <a:t>。</a:t>
            </a:r>
            <a:r>
              <a:rPr lang="zh-TW" altLang="zh-TW" sz="2400" b="1" dirty="0"/>
              <a:t>【羅</a:t>
            </a:r>
            <a:r>
              <a:rPr lang="en-US" altLang="zh-TW" sz="2400" b="1" dirty="0"/>
              <a:t> 13:1~7</a:t>
            </a:r>
            <a:r>
              <a:rPr lang="zh-TW" altLang="zh-TW" sz="2400" b="1" dirty="0"/>
              <a:t>】</a:t>
            </a:r>
            <a:r>
              <a:rPr lang="en-US" altLang="zh-TW" sz="2400" b="1" baseline="30000" dirty="0"/>
              <a:t>6</a:t>
            </a:r>
            <a:r>
              <a:rPr lang="en-US" altLang="zh-TW" sz="2400" b="1" dirty="0"/>
              <a:t>For the same reason you also pay taxes, for the authorities are ministers of God, attending to this very thing. </a:t>
            </a:r>
            <a:r>
              <a:rPr lang="en-US" altLang="zh-TW" sz="2400" b="1" baseline="30000" dirty="0"/>
              <a:t>7</a:t>
            </a:r>
            <a:r>
              <a:rPr lang="en-US" altLang="zh-TW" sz="2400" b="1" dirty="0"/>
              <a:t>Pay to all what is owed to them: taxes to whom taxes are owed, revenue to whom revenue is owed, respect to whom respect is owed, honor to whom honor is owed. </a:t>
            </a:r>
            <a:r>
              <a:rPr lang="zh-TW" altLang="zh-TW" sz="2400" b="1" dirty="0"/>
              <a:t>【</a:t>
            </a:r>
            <a:r>
              <a:rPr lang="en-US" altLang="zh-TW" sz="2400" b="1" dirty="0"/>
              <a:t>Rom 13:1~7</a:t>
            </a:r>
            <a:r>
              <a:rPr lang="zh-TW" altLang="zh-TW" sz="2400" b="1" dirty="0"/>
              <a:t>】</a:t>
            </a:r>
            <a:endParaRPr lang="zh-TW" altLang="en-US" sz="2400" b="1"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2120" y="3381380"/>
            <a:ext cx="2592288" cy="1460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3688" y="3458498"/>
            <a:ext cx="1908212" cy="1430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92909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07418" y="555526"/>
            <a:ext cx="5904656" cy="954107"/>
          </a:xfrm>
          <a:prstGeom prst="rect">
            <a:avLst/>
          </a:prstGeom>
          <a:ln w="38100"/>
        </p:spPr>
        <p:style>
          <a:lnRef idx="1">
            <a:schemeClr val="accent5"/>
          </a:lnRef>
          <a:fillRef idx="2">
            <a:schemeClr val="accent5"/>
          </a:fillRef>
          <a:effectRef idx="1">
            <a:schemeClr val="accent5"/>
          </a:effectRef>
          <a:fontRef idx="minor">
            <a:schemeClr val="dk1"/>
          </a:fontRef>
        </p:style>
        <p:txBody>
          <a:bodyPr wrap="square">
            <a:spAutoFit/>
          </a:bodyPr>
          <a:lstStyle/>
          <a:p>
            <a:r>
              <a:rPr lang="en-US" altLang="zh-TW" sz="2800" b="1" dirty="0">
                <a:solidFill>
                  <a:srgbClr val="FF0000"/>
                </a:solidFill>
              </a:rPr>
              <a:t>I. </a:t>
            </a:r>
            <a:r>
              <a:rPr lang="en-US" altLang="zh-TW" sz="2800" b="1" dirty="0"/>
              <a:t>The source of authority is from God. </a:t>
            </a:r>
          </a:p>
          <a:p>
            <a:r>
              <a:rPr lang="en-US" altLang="zh-TW" sz="2800" b="1" dirty="0"/>
              <a:t>   </a:t>
            </a:r>
            <a:r>
              <a:rPr lang="zh-TW" altLang="zh-TW" sz="2800" b="1" dirty="0"/>
              <a:t>權柄的來源是上帝</a:t>
            </a:r>
            <a:r>
              <a:rPr lang="en-US" altLang="zh-TW" sz="2800" b="1" dirty="0"/>
              <a:t> (vv. 1-2).</a:t>
            </a:r>
            <a:endParaRPr lang="zh-TW" altLang="zh-TW" sz="2800" dirty="0"/>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640" y="2211710"/>
            <a:ext cx="2147268" cy="2149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3" y="2067694"/>
            <a:ext cx="3312368" cy="2423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77140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39552" y="395229"/>
            <a:ext cx="8136904" cy="1292662"/>
          </a:xfrm>
          <a:prstGeom prst="rect">
            <a:avLst/>
          </a:prstGeom>
        </p:spPr>
        <p:txBody>
          <a:bodyPr wrap="square">
            <a:spAutoFit/>
          </a:bodyPr>
          <a:lstStyle/>
          <a:p>
            <a:r>
              <a:rPr lang="en-US" altLang="zh-TW" sz="2600" b="1" dirty="0">
                <a:solidFill>
                  <a:srgbClr val="FF0000"/>
                </a:solidFill>
              </a:rPr>
              <a:t>A. </a:t>
            </a:r>
            <a:r>
              <a:rPr lang="zh-TW" altLang="zh-TW" sz="2600" b="1" dirty="0"/>
              <a:t>中國的帝王制度</a:t>
            </a:r>
            <a:r>
              <a:rPr lang="en-US" altLang="zh-TW" sz="2600" b="1" dirty="0"/>
              <a:t>, </a:t>
            </a:r>
            <a:r>
              <a:rPr lang="zh-TW" altLang="zh-TW" sz="2600" b="1" dirty="0"/>
              <a:t>皇帝自稱為天子</a:t>
            </a:r>
            <a:r>
              <a:rPr lang="en-US" altLang="zh-TW" sz="2600" b="1" dirty="0"/>
              <a:t>, “</a:t>
            </a:r>
            <a:r>
              <a:rPr lang="zh-TW" altLang="zh-TW" sz="2600" b="1" dirty="0"/>
              <a:t>天的兒子</a:t>
            </a:r>
            <a:r>
              <a:rPr lang="en-US" altLang="zh-TW" sz="2600" b="1" dirty="0"/>
              <a:t>”.</a:t>
            </a:r>
          </a:p>
          <a:p>
            <a:r>
              <a:rPr lang="en-US" altLang="zh-TW" sz="2600" b="1" dirty="0"/>
              <a:t>     In China's imperial system, the emperor called himself</a:t>
            </a:r>
          </a:p>
          <a:p>
            <a:r>
              <a:rPr lang="en-US" altLang="zh-TW" sz="2600" b="1" dirty="0"/>
              <a:t>     the Son of God.</a:t>
            </a:r>
            <a:endParaRPr lang="zh-TW" altLang="en-US" sz="2600" b="1" dirty="0"/>
          </a:p>
        </p:txBody>
      </p:sp>
      <p:sp>
        <p:nvSpPr>
          <p:cNvPr id="4" name="矩形 3"/>
          <p:cNvSpPr/>
          <p:nvPr/>
        </p:nvSpPr>
        <p:spPr>
          <a:xfrm>
            <a:off x="539552" y="1851670"/>
            <a:ext cx="8424936" cy="2092881"/>
          </a:xfrm>
          <a:prstGeom prst="rect">
            <a:avLst/>
          </a:prstGeom>
        </p:spPr>
        <p:txBody>
          <a:bodyPr wrap="square">
            <a:spAutoFit/>
          </a:bodyPr>
          <a:lstStyle/>
          <a:p>
            <a:r>
              <a:rPr lang="en-US" altLang="zh-TW" sz="2600" b="1" dirty="0">
                <a:solidFill>
                  <a:srgbClr val="FF0000"/>
                </a:solidFill>
              </a:rPr>
              <a:t>B. </a:t>
            </a:r>
            <a:r>
              <a:rPr lang="zh-TW" altLang="zh-TW" sz="2600" b="1" dirty="0"/>
              <a:t>現代的民主制度認為 </a:t>
            </a:r>
            <a:r>
              <a:rPr lang="en-US" altLang="zh-TW" sz="2600" b="1" dirty="0"/>
              <a:t>“</a:t>
            </a:r>
            <a:r>
              <a:rPr lang="zh-TW" altLang="zh-TW" sz="2600" b="1" dirty="0"/>
              <a:t>天賜人權</a:t>
            </a:r>
            <a:r>
              <a:rPr lang="en-US" altLang="zh-TW" sz="2600" b="1" dirty="0"/>
              <a:t>” </a:t>
            </a:r>
            <a:r>
              <a:rPr lang="zh-TW" altLang="zh-TW" sz="2600" b="1" dirty="0"/>
              <a:t>然後經過人民的同</a:t>
            </a:r>
            <a:endParaRPr lang="en-US" altLang="zh-TW" sz="2600" b="1" dirty="0"/>
          </a:p>
          <a:p>
            <a:r>
              <a:rPr lang="en-US" altLang="zh-TW" sz="2600" b="1" dirty="0"/>
              <a:t>     </a:t>
            </a:r>
            <a:r>
              <a:rPr lang="zh-TW" altLang="zh-TW" sz="2600" b="1" dirty="0"/>
              <a:t>意</a:t>
            </a:r>
            <a:r>
              <a:rPr lang="en-US" altLang="zh-TW" sz="2600" b="1" dirty="0"/>
              <a:t>, </a:t>
            </a:r>
            <a:r>
              <a:rPr lang="zh-TW" altLang="zh-TW" sz="2600" b="1" dirty="0"/>
              <a:t>才有政權的產生</a:t>
            </a:r>
            <a:r>
              <a:rPr lang="en-US" altLang="zh-TW" sz="2600" b="1" dirty="0"/>
              <a:t>.</a:t>
            </a:r>
          </a:p>
          <a:p>
            <a:r>
              <a:rPr lang="en-US" altLang="zh-TW" sz="2600" b="1" dirty="0"/>
              <a:t>     The modern democratic system believes that "human</a:t>
            </a:r>
          </a:p>
          <a:p>
            <a:r>
              <a:rPr lang="en-US" altLang="zh-TW" sz="2600" b="1" dirty="0"/>
              <a:t>     rights are bestowed by God" , and then government    power only can be produced by the consent of people.</a:t>
            </a:r>
            <a:endParaRPr lang="zh-TW" altLang="en-US" sz="2600" b="1" dirty="0"/>
          </a:p>
        </p:txBody>
      </p:sp>
      <p:sp>
        <p:nvSpPr>
          <p:cNvPr id="5" name="矩形 4"/>
          <p:cNvSpPr/>
          <p:nvPr/>
        </p:nvSpPr>
        <p:spPr>
          <a:xfrm>
            <a:off x="618456" y="4155926"/>
            <a:ext cx="6571992" cy="492443"/>
          </a:xfrm>
          <a:prstGeom prst="rect">
            <a:avLst/>
          </a:prstGeom>
        </p:spPr>
        <p:txBody>
          <a:bodyPr wrap="none">
            <a:spAutoFit/>
          </a:bodyPr>
          <a:lstStyle/>
          <a:p>
            <a:r>
              <a:rPr lang="en-US" altLang="zh-TW" sz="2600" b="1" dirty="0">
                <a:solidFill>
                  <a:srgbClr val="FF0000"/>
                </a:solidFill>
              </a:rPr>
              <a:t>C. </a:t>
            </a:r>
            <a:r>
              <a:rPr lang="zh-TW" altLang="zh-TW" sz="2600" b="1" dirty="0"/>
              <a:t>中國共產黨</a:t>
            </a:r>
            <a:r>
              <a:rPr lang="en-US" altLang="zh-TW" sz="2600" b="1" dirty="0"/>
              <a:t>/the Communist Party of China:</a:t>
            </a:r>
            <a:endParaRPr lang="zh-TW" altLang="en-US" sz="2600" b="1" dirty="0"/>
          </a:p>
        </p:txBody>
      </p:sp>
    </p:spTree>
    <p:extLst>
      <p:ext uri="{BB962C8B-B14F-4D97-AF65-F5344CB8AC3E}">
        <p14:creationId xmlns:p14="http://schemas.microsoft.com/office/powerpoint/2010/main" val="3131165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502</TotalTime>
  <Words>3585</Words>
  <Application>Microsoft Office PowerPoint</Application>
  <PresentationFormat>On-screen Show (16:9)</PresentationFormat>
  <Paragraphs>124</Paragraphs>
  <Slides>39</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39</vt:i4>
      </vt:variant>
    </vt:vector>
  </HeadingPairs>
  <TitlesOfParts>
    <vt:vector size="42" baseType="lpstr">
      <vt:lpstr>Arial</vt:lpstr>
      <vt:lpstr>Calibri</vt:lpstr>
      <vt:lpstr>Office 佈景主題</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Windows 使用者</dc:creator>
  <cp:lastModifiedBy>niki chiou</cp:lastModifiedBy>
  <cp:revision>45</cp:revision>
  <dcterms:created xsi:type="dcterms:W3CDTF">2020-08-06T12:50:43Z</dcterms:created>
  <dcterms:modified xsi:type="dcterms:W3CDTF">2020-08-11T18:20:58Z</dcterms:modified>
</cp:coreProperties>
</file>